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63" r:id="rId4"/>
    <p:sldId id="318" r:id="rId5"/>
    <p:sldId id="259" r:id="rId6"/>
    <p:sldId id="260" r:id="rId7"/>
    <p:sldId id="264" r:id="rId8"/>
    <p:sldId id="319" r:id="rId9"/>
    <p:sldId id="262" r:id="rId10"/>
    <p:sldId id="305" r:id="rId11"/>
    <p:sldId id="266" r:id="rId12"/>
    <p:sldId id="320" r:id="rId13"/>
    <p:sldId id="268" r:id="rId14"/>
    <p:sldId id="301" r:id="rId15"/>
    <p:sldId id="306" r:id="rId16"/>
    <p:sldId id="302" r:id="rId17"/>
    <p:sldId id="307" r:id="rId18"/>
    <p:sldId id="270" r:id="rId19"/>
    <p:sldId id="321" r:id="rId20"/>
    <p:sldId id="310" r:id="rId21"/>
    <p:sldId id="311" r:id="rId22"/>
    <p:sldId id="312" r:id="rId23"/>
    <p:sldId id="313" r:id="rId24"/>
    <p:sldId id="314" r:id="rId25"/>
    <p:sldId id="315" r:id="rId26"/>
    <p:sldId id="271" r:id="rId27"/>
    <p:sldId id="303" r:id="rId28"/>
    <p:sldId id="272" r:id="rId29"/>
    <p:sldId id="322" r:id="rId30"/>
    <p:sldId id="275" r:id="rId31"/>
    <p:sldId id="304" r:id="rId32"/>
    <p:sldId id="316" r:id="rId33"/>
    <p:sldId id="276" r:id="rId34"/>
    <p:sldId id="317" r:id="rId35"/>
    <p:sldId id="287" r:id="rId3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E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5" autoAdjust="0"/>
    <p:restoredTop sz="94648"/>
  </p:normalViewPr>
  <p:slideViewPr>
    <p:cSldViewPr snapToGrid="0">
      <p:cViewPr varScale="1">
        <p:scale>
          <a:sx n="117" d="100"/>
          <a:sy n="117" d="100"/>
        </p:scale>
        <p:origin x="5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82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43542-3355-401E-B37E-22A047E6455B}" type="datetimeFigureOut">
              <a:rPr lang="de-DE" smtClean="0"/>
              <a:t>25.11.21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DE781-43B5-433C-A70E-762E9449DA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2667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CB055-E3BF-48C4-9909-D591E918425E}" type="datetimeFigureOut">
              <a:rPr lang="de-DE" smtClean="0"/>
              <a:t>25.11.21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D8072-22B8-439E-BF6A-E5D718D67D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54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9782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4805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331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CC6316A9-94D3-554E-9201-2877591C7148}"/>
              </a:ext>
            </a:extLst>
          </p:cNvPr>
          <p:cNvSpPr/>
          <p:nvPr userDrawn="1"/>
        </p:nvSpPr>
        <p:spPr>
          <a:xfrm>
            <a:off x="0" y="2"/>
            <a:ext cx="10961649" cy="1193260"/>
          </a:xfrm>
          <a:prstGeom prst="rect">
            <a:avLst/>
          </a:prstGeom>
          <a:gradFill>
            <a:gsLst>
              <a:gs pos="0">
                <a:srgbClr val="DBDBDB"/>
              </a:gs>
              <a:gs pos="55000">
                <a:srgbClr val="B0ACAD"/>
              </a:gs>
              <a:gs pos="73000">
                <a:srgbClr val="626160"/>
              </a:gs>
              <a:gs pos="88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69C7630-7E83-8F4F-BC62-28422A600A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6556" b="28383"/>
          <a:stretch/>
        </p:blipFill>
        <p:spPr>
          <a:xfrm>
            <a:off x="10858318" y="0"/>
            <a:ext cx="1333682" cy="1301262"/>
          </a:xfrm>
          <a:prstGeom prst="rect">
            <a:avLst/>
          </a:prstGeom>
        </p:spPr>
      </p:pic>
      <p:pic>
        <p:nvPicPr>
          <p:cNvPr id="9" name="Picture 2" descr="Datei:Universität Regensburg logo.svg – Wikipedia">
            <a:extLst>
              <a:ext uri="{FF2B5EF4-FFF2-40B4-BE49-F238E27FC236}">
                <a16:creationId xmlns:a16="http://schemas.microsoft.com/office/drawing/2014/main" id="{9D546521-DD3B-8A4E-BBD2-365AED485BB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384"/>
          <a:stretch/>
        </p:blipFill>
        <p:spPr bwMode="auto">
          <a:xfrm>
            <a:off x="625844" y="35581"/>
            <a:ext cx="2509839" cy="1157681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888A67DB-EF36-E549-A0CD-1C4D5C33DC86}"/>
              </a:ext>
            </a:extLst>
          </p:cNvPr>
          <p:cNvSpPr/>
          <p:nvPr userDrawn="1"/>
        </p:nvSpPr>
        <p:spPr>
          <a:xfrm>
            <a:off x="-1" y="1193262"/>
            <a:ext cx="10865261" cy="108000"/>
          </a:xfrm>
          <a:prstGeom prst="rect">
            <a:avLst/>
          </a:prstGeom>
          <a:solidFill>
            <a:srgbClr val="AEA701"/>
          </a:solidFill>
          <a:ln>
            <a:solidFill>
              <a:srgbClr val="AEA7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 userDrawn="1"/>
        </p:nvSpPr>
        <p:spPr>
          <a:xfrm>
            <a:off x="0" y="21191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chemeClr val="bg1"/>
                </a:solidFill>
              </a:rPr>
              <a:t>MASTERTITEL</a:t>
            </a:r>
          </a:p>
        </p:txBody>
      </p:sp>
    </p:spTree>
    <p:extLst>
      <p:ext uri="{BB962C8B-B14F-4D97-AF65-F5344CB8AC3E}">
        <p14:creationId xmlns:p14="http://schemas.microsoft.com/office/powerpoint/2010/main" val="31983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A486-F454-4CD0-B069-6FD9DE5BE64E}" type="datetimeFigureOut">
              <a:rPr lang="de-DE" smtClean="0"/>
              <a:t>25.11.21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997E-5717-41CD-827F-829D328921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595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A486-F454-4CD0-B069-6FD9DE5BE64E}" type="datetimeFigureOut">
              <a:rPr lang="de-DE" smtClean="0"/>
              <a:t>25.11.21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997E-5717-41CD-827F-829D328921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326571"/>
            <a:ext cx="12192000" cy="631372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MASTERTITEL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38200" y="2351314"/>
            <a:ext cx="10515600" cy="3825649"/>
          </a:xfrm>
          <a:prstGeom prst="rect">
            <a:avLst/>
          </a:prstGeom>
        </p:spPr>
        <p:txBody>
          <a:bodyPr/>
          <a:lstStyle>
            <a:lvl1pPr marL="571500" indent="-571500">
              <a:spcAft>
                <a:spcPts val="1200"/>
              </a:spcAft>
              <a:buClr>
                <a:srgbClr val="A6A200"/>
              </a:buClr>
              <a:buFont typeface="Wingdings" panose="05000000000000000000" pitchFamily="2" charset="2"/>
              <a:buChar char="§"/>
              <a:defRPr sz="2800"/>
            </a:lvl1pPr>
            <a:lvl5pPr marL="2057400" indent="-228600">
              <a:spcAft>
                <a:spcPts val="600"/>
              </a:spcAft>
              <a:buClr>
                <a:srgbClr val="A6A200"/>
              </a:buClr>
              <a:buFont typeface="Wingdings" panose="05000000000000000000" pitchFamily="2" charset="2"/>
              <a:buChar char="§"/>
              <a:defRPr sz="2800"/>
            </a:lvl5pPr>
          </a:lstStyle>
          <a:p>
            <a:pPr>
              <a:buClr>
                <a:srgbClr val="AEA800"/>
              </a:buClr>
            </a:pPr>
            <a:r>
              <a:rPr lang="de-DE" sz="2800" dirty="0"/>
              <a:t>Fachschaft Wirtschaft</a:t>
            </a:r>
          </a:p>
          <a:p>
            <a:pPr>
              <a:buClr>
                <a:srgbClr val="AEA800"/>
              </a:buClr>
            </a:pPr>
            <a:r>
              <a:rPr lang="de-DE" sz="2800" dirty="0"/>
              <a:t>Studium</a:t>
            </a:r>
          </a:p>
          <a:p>
            <a:pPr>
              <a:buClr>
                <a:srgbClr val="AEA800"/>
              </a:buClr>
            </a:pPr>
            <a:r>
              <a:rPr lang="de-DE" sz="2800" dirty="0"/>
              <a:t>Universität</a:t>
            </a:r>
          </a:p>
          <a:p>
            <a:pPr>
              <a:buClr>
                <a:srgbClr val="AEA800"/>
              </a:buClr>
            </a:pPr>
            <a:r>
              <a:rPr lang="de-DE" sz="2800" dirty="0"/>
              <a:t>Leben in Regensburg</a:t>
            </a:r>
          </a:p>
          <a:p>
            <a:pPr>
              <a:buClr>
                <a:srgbClr val="AEA800"/>
              </a:buClr>
            </a:pPr>
            <a:r>
              <a:rPr lang="de-DE" sz="2800" dirty="0" err="1"/>
              <a:t>Ersti</a:t>
            </a:r>
            <a:r>
              <a:rPr lang="de-DE" sz="2800" dirty="0"/>
              <a:t>-Woche</a:t>
            </a:r>
          </a:p>
          <a:p>
            <a:pPr lvl="4"/>
            <a:endParaRPr lang="de-DE" dirty="0"/>
          </a:p>
          <a:p>
            <a:pPr lv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A486-F454-4CD0-B069-6FD9DE5BE64E}" type="datetimeFigureOut">
              <a:rPr lang="de-DE" smtClean="0"/>
              <a:t>25.11.21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997E-5717-41CD-827F-829D328921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9425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A486-F454-4CD0-B069-6FD9DE5BE64E}" type="datetimeFigureOut">
              <a:rPr lang="de-DE" smtClean="0"/>
              <a:t>25.11.21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997E-5717-41CD-827F-829D328921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58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A486-F454-4CD0-B069-6FD9DE5BE64E}" type="datetimeFigureOut">
              <a:rPr lang="de-DE" smtClean="0"/>
              <a:t>25.11.21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997E-5717-41CD-827F-829D328921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88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A486-F454-4CD0-B069-6FD9DE5BE64E}" type="datetimeFigureOut">
              <a:rPr lang="de-DE" smtClean="0"/>
              <a:t>25.11.21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997E-5717-41CD-827F-829D328921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338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A486-F454-4CD0-B069-6FD9DE5BE64E}" type="datetimeFigureOut">
              <a:rPr lang="de-DE" smtClean="0"/>
              <a:t>25.11.21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997E-5717-41CD-827F-829D328921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97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A486-F454-4CD0-B069-6FD9DE5BE64E}" type="datetimeFigureOut">
              <a:rPr lang="de-DE" smtClean="0"/>
              <a:t>25.11.21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997E-5717-41CD-827F-829D328921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04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A486-F454-4CD0-B069-6FD9DE5BE64E}" type="datetimeFigureOut">
              <a:rPr lang="de-DE" smtClean="0"/>
              <a:t>25.11.21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997E-5717-41CD-827F-829D328921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996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1A486-F454-4CD0-B069-6FD9DE5BE64E}" type="datetimeFigureOut">
              <a:rPr lang="de-DE" smtClean="0"/>
              <a:t>25.11.21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2997E-5717-41CD-827F-829D328921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803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1A486-F454-4CD0-B069-6FD9DE5BE64E}" type="datetimeFigureOut">
              <a:rPr lang="de-DE" smtClean="0"/>
              <a:t>25.11.21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2997E-5717-41CD-827F-829D328921D5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C6316A9-94D3-554E-9201-2877591C7148}"/>
              </a:ext>
            </a:extLst>
          </p:cNvPr>
          <p:cNvSpPr/>
          <p:nvPr userDrawn="1"/>
        </p:nvSpPr>
        <p:spPr>
          <a:xfrm>
            <a:off x="0" y="2"/>
            <a:ext cx="10961649" cy="1193260"/>
          </a:xfrm>
          <a:prstGeom prst="rect">
            <a:avLst/>
          </a:prstGeom>
          <a:gradFill>
            <a:gsLst>
              <a:gs pos="0">
                <a:srgbClr val="DBDBDB"/>
              </a:gs>
              <a:gs pos="55000">
                <a:srgbClr val="B0ACAD"/>
              </a:gs>
              <a:gs pos="73000">
                <a:srgbClr val="626160"/>
              </a:gs>
              <a:gs pos="88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69C7630-7E83-8F4F-BC62-28422A600A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26556" b="28383"/>
          <a:stretch/>
        </p:blipFill>
        <p:spPr>
          <a:xfrm>
            <a:off x="10858318" y="0"/>
            <a:ext cx="1333682" cy="1301262"/>
          </a:xfrm>
          <a:prstGeom prst="rect">
            <a:avLst/>
          </a:prstGeom>
        </p:spPr>
      </p:pic>
      <p:pic>
        <p:nvPicPr>
          <p:cNvPr id="9" name="Picture 2" descr="Datei:Universität Regensburg logo.svg – Wikipedia">
            <a:extLst>
              <a:ext uri="{FF2B5EF4-FFF2-40B4-BE49-F238E27FC236}">
                <a16:creationId xmlns:a16="http://schemas.microsoft.com/office/drawing/2014/main" id="{9D546521-DD3B-8A4E-BBD2-365AED485BB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384"/>
          <a:stretch/>
        </p:blipFill>
        <p:spPr bwMode="auto">
          <a:xfrm>
            <a:off x="625844" y="35581"/>
            <a:ext cx="2509839" cy="1157681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888A67DB-EF36-E549-A0CD-1C4D5C33DC86}"/>
              </a:ext>
            </a:extLst>
          </p:cNvPr>
          <p:cNvSpPr/>
          <p:nvPr userDrawn="1"/>
        </p:nvSpPr>
        <p:spPr>
          <a:xfrm>
            <a:off x="-1" y="1193262"/>
            <a:ext cx="10865261" cy="108000"/>
          </a:xfrm>
          <a:prstGeom prst="rect">
            <a:avLst/>
          </a:prstGeom>
          <a:solidFill>
            <a:srgbClr val="AEA701"/>
          </a:solidFill>
          <a:ln>
            <a:solidFill>
              <a:srgbClr val="AEA7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285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scord.gg/cFYGYekBs3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atei:Universität Regensburg logo.svg – Wikipedia">
            <a:extLst>
              <a:ext uri="{FF2B5EF4-FFF2-40B4-BE49-F238E27FC236}">
                <a16:creationId xmlns:a16="http://schemas.microsoft.com/office/drawing/2014/main" id="{8DCE7807-A075-1C4A-889B-76E9209A9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98" y="4889051"/>
            <a:ext cx="4048765" cy="1860409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B6F2754E-8400-4E4E-9D77-5682A8615A76}"/>
              </a:ext>
            </a:extLst>
          </p:cNvPr>
          <p:cNvSpPr/>
          <p:nvPr/>
        </p:nvSpPr>
        <p:spPr>
          <a:xfrm>
            <a:off x="0" y="10886"/>
            <a:ext cx="12192000" cy="4753127"/>
          </a:xfrm>
          <a:prstGeom prst="rect">
            <a:avLst/>
          </a:prstGeom>
          <a:solidFill>
            <a:srgbClr val="BFBFBF"/>
          </a:solidFill>
          <a:ln>
            <a:solidFill>
              <a:srgbClr val="BFB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C913F6D-DC15-3E4C-88C7-06CB84ABBD6C}"/>
              </a:ext>
            </a:extLst>
          </p:cNvPr>
          <p:cNvSpPr/>
          <p:nvPr/>
        </p:nvSpPr>
        <p:spPr>
          <a:xfrm>
            <a:off x="4608932" y="4889051"/>
            <a:ext cx="7583068" cy="671490"/>
          </a:xfrm>
          <a:prstGeom prst="rect">
            <a:avLst/>
          </a:prstGeom>
          <a:solidFill>
            <a:srgbClr val="AEA701"/>
          </a:solidFill>
          <a:ln>
            <a:solidFill>
              <a:srgbClr val="AEA7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9EC14D0-0114-E84B-8D59-6C604053ECB6}"/>
              </a:ext>
            </a:extLst>
          </p:cNvPr>
          <p:cNvSpPr txBox="1"/>
          <p:nvPr/>
        </p:nvSpPr>
        <p:spPr>
          <a:xfrm>
            <a:off x="4608932" y="2112654"/>
            <a:ext cx="72079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2 Phase Info VWL / IVWL </a:t>
            </a:r>
            <a:r>
              <a:rPr lang="de-DE" dirty="0"/>
              <a:t> </a:t>
            </a:r>
          </a:p>
          <a:p>
            <a:r>
              <a:rPr lang="de-DE" sz="3600" dirty="0"/>
              <a:t>Am 13.12.2021</a:t>
            </a:r>
          </a:p>
          <a:p>
            <a:endParaRPr lang="de-DE" sz="1200" dirty="0"/>
          </a:p>
          <a:p>
            <a:r>
              <a:rPr lang="de-DE" dirty="0"/>
              <a:t>Fachschaft Wirtschaft</a:t>
            </a:r>
          </a:p>
          <a:p>
            <a:r>
              <a:rPr lang="de-DE" dirty="0"/>
              <a:t>Fakultät für Wirtschaftswissenschaften</a:t>
            </a:r>
          </a:p>
        </p:txBody>
      </p:sp>
    </p:spTree>
    <p:extLst>
      <p:ext uri="{BB962C8B-B14F-4D97-AF65-F5344CB8AC3E}">
        <p14:creationId xmlns:p14="http://schemas.microsoft.com/office/powerpoint/2010/main" val="2690059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Allgemeines</a:t>
            </a:r>
          </a:p>
        </p:txBody>
      </p:sp>
      <p:sp>
        <p:nvSpPr>
          <p:cNvPr id="6" name="Titel 12">
            <a:extLst>
              <a:ext uri="{FF2B5EF4-FFF2-40B4-BE49-F238E27FC236}">
                <a16:creationId xmlns:a16="http://schemas.microsoft.com/office/drawing/2014/main" id="{F48F95B9-C7CC-E546-A414-8438EE120BAC}"/>
              </a:ext>
            </a:extLst>
          </p:cNvPr>
          <p:cNvSpPr txBox="1">
            <a:spLocks/>
          </p:cNvSpPr>
          <p:nvPr/>
        </p:nvSpPr>
        <p:spPr>
          <a:xfrm>
            <a:off x="838200" y="1654402"/>
            <a:ext cx="7995138" cy="69691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Aufbau des Bachelors</a:t>
            </a:r>
            <a:endParaRPr lang="de-DE" b="1" dirty="0"/>
          </a:p>
        </p:txBody>
      </p:sp>
      <p:pic>
        <p:nvPicPr>
          <p:cNvPr id="5" name="Inhaltsplatzhalter 7">
            <a:extLst>
              <a:ext uri="{FF2B5EF4-FFF2-40B4-BE49-F238E27FC236}">
                <a16:creationId xmlns:a16="http://schemas.microsoft.com/office/drawing/2014/main" id="{7716B301-5D3B-45C5-8684-7231C8AD5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38" y="1654402"/>
            <a:ext cx="9467760" cy="512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1051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Allgemeines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838200" y="2499360"/>
            <a:ext cx="10515600" cy="4358640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Arial" pitchFamily="34" charset="0"/>
              <a:buChar char="•"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Regelstudiendauer: 6 Fachsemester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None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	</a:t>
            </a:r>
            <a:r>
              <a:rPr lang="de-DE" dirty="0">
                <a:solidFill>
                  <a:prstClr val="black"/>
                </a:solidFill>
                <a:latin typeface="Frutiger Next LT W1G" pitchFamily="34" charset="0"/>
                <a:sym typeface="Wingdings" pitchFamily="2" charset="2"/>
              </a:rPr>
              <a:t> wichtig für BAföG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None/>
            </a:pPr>
            <a:endParaRPr lang="de-DE" dirty="0">
              <a:solidFill>
                <a:prstClr val="black"/>
              </a:solidFill>
              <a:latin typeface="Frutiger Next LT W1G" pitchFamily="34" charset="0"/>
              <a:sym typeface="Wingdings" pitchFamily="2" charset="2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Arial" pitchFamily="34" charset="0"/>
              <a:buChar char="•"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Maximale Studiendauer: 8 Fachsemester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Arial" pitchFamily="34" charset="0"/>
              <a:buChar char="•"/>
            </a:pPr>
            <a:endParaRPr lang="de-DE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Arial" pitchFamily="34" charset="0"/>
              <a:buChar char="•"/>
            </a:pPr>
            <a:r>
              <a:rPr lang="de-DE" b="1" dirty="0">
                <a:solidFill>
                  <a:prstClr val="black"/>
                </a:solidFill>
                <a:latin typeface="Frutiger Next LT W1G" pitchFamily="34" charset="0"/>
                <a:sym typeface="Wingdings" pitchFamily="2" charset="2"/>
              </a:rPr>
              <a:t>Im 8. Fachsemester nur noch Wiederholungsprüfungen möglich! (auch für Bachelorarbeit)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Arial" pitchFamily="34" charset="0"/>
              <a:buChar char="•"/>
            </a:pPr>
            <a:endParaRPr lang="de-DE" b="1" dirty="0">
              <a:solidFill>
                <a:prstClr val="black"/>
              </a:solidFill>
              <a:latin typeface="Frutiger Next LT W1G" pitchFamily="34" charset="0"/>
              <a:sym typeface="Wingdings" pitchFamily="2" charset="2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None/>
            </a:pPr>
            <a:r>
              <a:rPr lang="de-DE" sz="2400" b="1" dirty="0">
                <a:solidFill>
                  <a:srgbClr val="FF0000"/>
                </a:solidFill>
                <a:latin typeface="Frutiger Next LT W1G" pitchFamily="34" charset="0"/>
                <a:sym typeface="Wingdings" pitchFamily="2" charset="2"/>
              </a:rPr>
              <a:t>Neu: Scheine (von Uni Regensburg) können auch im 8. Fachsemester eingebracht werden!</a:t>
            </a:r>
            <a:endParaRPr lang="de-DE" sz="2400" b="1" dirty="0">
              <a:solidFill>
                <a:srgbClr val="FF0000"/>
              </a:solidFill>
              <a:latin typeface="Frutiger Next LT W1G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Arial" pitchFamily="34" charset="0"/>
              <a:buChar char="•"/>
            </a:pPr>
            <a:endParaRPr lang="de-DE" b="1" dirty="0">
              <a:solidFill>
                <a:prstClr val="black"/>
              </a:solidFill>
              <a:latin typeface="Frutiger Next LT W1G" pitchFamily="34" charset="0"/>
              <a:sym typeface="Wingdings" pitchFamily="2" charset="2"/>
            </a:endParaRPr>
          </a:p>
          <a:p>
            <a:endParaRPr lang="de-DE" dirty="0"/>
          </a:p>
        </p:txBody>
      </p:sp>
      <p:sp>
        <p:nvSpPr>
          <p:cNvPr id="6" name="Titel 12">
            <a:extLst>
              <a:ext uri="{FF2B5EF4-FFF2-40B4-BE49-F238E27FC236}">
                <a16:creationId xmlns:a16="http://schemas.microsoft.com/office/drawing/2014/main" id="{F48F95B9-C7CC-E546-A414-8438EE120BAC}"/>
              </a:ext>
            </a:extLst>
          </p:cNvPr>
          <p:cNvSpPr txBox="1">
            <a:spLocks/>
          </p:cNvSpPr>
          <p:nvPr/>
        </p:nvSpPr>
        <p:spPr>
          <a:xfrm>
            <a:off x="838200" y="1654402"/>
            <a:ext cx="7995138" cy="69691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Studiendauer</a:t>
            </a:r>
          </a:p>
        </p:txBody>
      </p:sp>
    </p:spTree>
    <p:extLst>
      <p:ext uri="{BB962C8B-B14F-4D97-AF65-F5344CB8AC3E}">
        <p14:creationId xmlns:p14="http://schemas.microsoft.com/office/powerpoint/2010/main" val="106015015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tudieninhalte &amp; Profil | DHBW Lörrach">
            <a:extLst>
              <a:ext uri="{FF2B5EF4-FFF2-40B4-BE49-F238E27FC236}">
                <a16:creationId xmlns:a16="http://schemas.microsoft.com/office/drawing/2014/main" id="{E6FEE2A0-3AF0-0244-911B-F66F9879E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2020" y="3289737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2. Phase VWL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40099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Phase VWL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838200" y="1792224"/>
            <a:ext cx="10515600" cy="5065776"/>
          </a:xfrm>
        </p:spPr>
        <p:txBody>
          <a:bodyPr/>
          <a:lstStyle/>
          <a:p>
            <a:pPr marL="0" indent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</a:rPr>
              <a:t>Schwerpunktmodulgruppe (24 ECTS): </a:t>
            </a:r>
          </a:p>
          <a:p>
            <a:pPr lvl="4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 typeface="Symbol" panose="05050102010706020507" pitchFamily="18" charset="2"/>
              <a:buChar char="-"/>
            </a:pPr>
            <a:r>
              <a:rPr lang="de-DE" sz="1600" i="1" dirty="0">
                <a:solidFill>
                  <a:prstClr val="white">
                    <a:lumMod val="65000"/>
                  </a:prstClr>
                </a:solidFill>
                <a:latin typeface="Frutiger Next LT W1G" pitchFamily="34" charset="0"/>
              </a:rPr>
              <a:t>Außenwirtschaft</a:t>
            </a:r>
          </a:p>
          <a:p>
            <a:pPr lvl="4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 typeface="Symbol" panose="05050102010706020507" pitchFamily="18" charset="2"/>
              <a:buChar char="-"/>
            </a:pPr>
            <a:r>
              <a:rPr lang="de-DE" sz="1600" i="1" dirty="0">
                <a:solidFill>
                  <a:prstClr val="white">
                    <a:lumMod val="65000"/>
                  </a:prstClr>
                </a:solidFill>
                <a:latin typeface="Frutiger Next LT W1G" pitchFamily="34" charset="0"/>
              </a:rPr>
              <a:t>Markt und Staat</a:t>
            </a:r>
          </a:p>
          <a:p>
            <a:pPr lvl="4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 typeface="Symbol" panose="05050102010706020507" pitchFamily="18" charset="2"/>
              <a:buChar char="-"/>
            </a:pPr>
            <a:r>
              <a:rPr lang="de-DE" sz="1600" i="1" dirty="0">
                <a:solidFill>
                  <a:prstClr val="white">
                    <a:lumMod val="65000"/>
                  </a:prstClr>
                </a:solidFill>
                <a:latin typeface="Frutiger Next LT W1G" pitchFamily="34" charset="0"/>
              </a:rPr>
              <a:t>Immobilien- und Regionalökonomie</a:t>
            </a:r>
          </a:p>
          <a:p>
            <a:pPr lvl="4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 typeface="Symbol" panose="05050102010706020507" pitchFamily="18" charset="2"/>
              <a:buChar char="-"/>
            </a:pPr>
            <a:r>
              <a:rPr lang="de-DE" sz="1600" i="1" dirty="0">
                <a:solidFill>
                  <a:prstClr val="white">
                    <a:lumMod val="65000"/>
                  </a:prstClr>
                </a:solidFill>
                <a:latin typeface="Frutiger Next LT W1G" pitchFamily="34" charset="0"/>
              </a:rPr>
              <a:t>Empirische Wirtschaftsforschung</a:t>
            </a:r>
          </a:p>
          <a:p>
            <a:pPr lvl="4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 typeface="Symbol" panose="05050102010706020507" pitchFamily="18" charset="2"/>
              <a:buChar char="-"/>
            </a:pPr>
            <a:r>
              <a:rPr lang="de-DE" sz="1600" i="1" dirty="0">
                <a:solidFill>
                  <a:prstClr val="white">
                    <a:lumMod val="65000"/>
                  </a:prstClr>
                </a:solidFill>
                <a:latin typeface="Frutiger Next LT W1G" pitchFamily="34" charset="0"/>
              </a:rPr>
              <a:t>Finanzmärkte</a:t>
            </a:r>
          </a:p>
          <a:p>
            <a:pPr marL="1828800" lvl="4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sz="20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</a:rPr>
              <a:t>Wahlmodulgruppe bei </a:t>
            </a:r>
            <a:r>
              <a:rPr lang="de-DE" sz="2000" b="1" u="sng" dirty="0">
                <a:solidFill>
                  <a:prstClr val="black"/>
                </a:solidFill>
                <a:latin typeface="Frutiger Next LT W1G" pitchFamily="34" charset="0"/>
              </a:rPr>
              <a:t>einem</a:t>
            </a: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</a:rPr>
              <a:t> Schwerpunkt (48 ECTS)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sz="20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</a:rPr>
              <a:t>Wahlmodulgruppe bei </a:t>
            </a:r>
            <a:r>
              <a:rPr lang="de-DE" sz="2000" b="1" u="sng" dirty="0">
                <a:solidFill>
                  <a:prstClr val="black"/>
                </a:solidFill>
                <a:latin typeface="Frutiger Next LT W1G" pitchFamily="34" charset="0"/>
              </a:rPr>
              <a:t>zwei</a:t>
            </a: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</a:rPr>
              <a:t> Schwerpunkten (24 ECTS)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sz="20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</a:rPr>
              <a:t>Seminar (6 ECTS; muss nicht im Schwerpunkt geschrieben werden)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endParaRPr lang="de-DE" sz="20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</a:rPr>
              <a:t>Bachelorarbeit (12 ECTS; muss thematisch einem der gewählten Schwerpunkte zuzuordnen sein)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727619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Phase VWL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838200" y="2316480"/>
            <a:ext cx="11130280" cy="4541520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sz="24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Jeweils 4 Module (Pflicht bzw. Wahlpflicht)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Möglichkeit, </a:t>
            </a:r>
            <a:r>
              <a:rPr lang="de-DE" b="1" dirty="0">
                <a:solidFill>
                  <a:prstClr val="black"/>
                </a:solidFill>
                <a:latin typeface="Frutiger Next LT W1G" pitchFamily="34" charset="0"/>
              </a:rPr>
              <a:t>zwei</a:t>
            </a: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 Schwerpunkte zu belegen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  <a:sym typeface="Wingdings" pitchFamily="2" charset="2"/>
              </a:rPr>
              <a:t>      dadurch verkleinert sich die Wahlmodulgruppe!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de-DE" sz="105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de-DE" sz="2600" dirty="0">
                <a:solidFill>
                  <a:prstClr val="black"/>
                </a:solidFill>
                <a:latin typeface="Frutiger Next LT W1G" pitchFamily="34" charset="0"/>
              </a:rPr>
              <a:t>Festlegung im Rahmen der Prüfungsanmeldung im </a:t>
            </a:r>
            <a:r>
              <a:rPr lang="de-DE" sz="2600" dirty="0" err="1">
                <a:solidFill>
                  <a:prstClr val="black"/>
                </a:solidFill>
                <a:latin typeface="Frutiger Next LT W1G" pitchFamily="34" charset="0"/>
              </a:rPr>
              <a:t>FlexNow</a:t>
            </a:r>
            <a:r>
              <a:rPr lang="de-DE" sz="2600" dirty="0">
                <a:solidFill>
                  <a:prstClr val="black"/>
                </a:solidFill>
                <a:latin typeface="Frutiger Next LT W1G" pitchFamily="34" charset="0"/>
              </a:rPr>
              <a:t>!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de-DE" sz="2600" dirty="0">
                <a:solidFill>
                  <a:prstClr val="black"/>
                </a:solidFill>
                <a:latin typeface="Frutiger Next LT W1G" pitchFamily="34" charset="0"/>
              </a:rPr>
              <a:t>Wechsel einmal im Studium möglich</a:t>
            </a:r>
            <a:r>
              <a:rPr lang="de-DE" sz="2600" dirty="0">
                <a:solidFill>
                  <a:prstClr val="black"/>
                </a:solidFill>
                <a:latin typeface="Frutiger Next LT W1G" pitchFamily="34" charset="0"/>
                <a:sym typeface="Wingdings" pitchFamily="2" charset="2"/>
              </a:rPr>
              <a:t>(formloser Antrag beim Prüfungsamt)</a:t>
            </a: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de-DE" sz="2600" dirty="0">
                <a:solidFill>
                  <a:prstClr val="black"/>
                </a:solidFill>
                <a:latin typeface="Frutiger Next LT W1G" pitchFamily="34" charset="0"/>
                <a:sym typeface="Wingdings" pitchFamily="2" charset="2"/>
              </a:rPr>
              <a:t>    </a:t>
            </a:r>
            <a:r>
              <a:rPr lang="de-DE" sz="2600" i="1" dirty="0">
                <a:solidFill>
                  <a:prstClr val="black"/>
                </a:solidFill>
                <a:latin typeface="Frutiger Next LT W1G" pitchFamily="34" charset="0"/>
                <a:sym typeface="Wingdings" pitchFamily="2" charset="2"/>
              </a:rPr>
              <a:t>(Wahlmodulgruppe darf nicht voll sein!)</a:t>
            </a:r>
            <a:endParaRPr lang="de-DE" sz="2600" i="1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de-DE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endParaRPr lang="de-DE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endParaRPr lang="de-DE" sz="24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610476" y="1634794"/>
            <a:ext cx="788125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Schwerpunktmodulgruppe</a:t>
            </a:r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27285361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Phase VWL </a:t>
            </a:r>
          </a:p>
        </p:txBody>
      </p:sp>
      <p:pic>
        <p:nvPicPr>
          <p:cNvPr id="6" name="Inhaltsplatzhalter 7">
            <a:extLst>
              <a:ext uri="{FF2B5EF4-FFF2-40B4-BE49-F238E27FC236}">
                <a16:creationId xmlns:a16="http://schemas.microsoft.com/office/drawing/2014/main" id="{76EA048A-FBDE-4760-9032-22F975E1E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78" y="1988840"/>
            <a:ext cx="8339710" cy="415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3915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Phase VWL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91896" y="2542032"/>
            <a:ext cx="10811256" cy="4315968"/>
          </a:xfrm>
        </p:spPr>
        <p:txBody>
          <a:bodyPr/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</a:rPr>
              <a:t>48 ECTS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endParaRPr lang="de-DE" sz="20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</a:rPr>
              <a:t>Mindestens 6 Module aus der </a:t>
            </a:r>
            <a:r>
              <a:rPr lang="de-DE" sz="2000" dirty="0" err="1">
                <a:solidFill>
                  <a:prstClr val="black"/>
                </a:solidFill>
                <a:latin typeface="Frutiger Next LT W1G" pitchFamily="34" charset="0"/>
              </a:rPr>
              <a:t>WiWi</a:t>
            </a: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</a:rPr>
              <a:t>-Fakultät (36 ECTS)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</a:rPr>
              <a:t>Davon mind. </a:t>
            </a:r>
            <a:r>
              <a:rPr lang="de-DE" sz="2000" u="sng" dirty="0">
                <a:solidFill>
                  <a:prstClr val="black"/>
                </a:solidFill>
                <a:latin typeface="Frutiger Next LT W1G" pitchFamily="34" charset="0"/>
              </a:rPr>
              <a:t>3 Module </a:t>
            </a: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</a:rPr>
              <a:t>aus </a:t>
            </a:r>
            <a:r>
              <a:rPr lang="de-DE" sz="2000" u="sng" dirty="0">
                <a:solidFill>
                  <a:prstClr val="black"/>
                </a:solidFill>
                <a:latin typeface="Frutiger Next LT W1G" pitchFamily="34" charset="0"/>
              </a:rPr>
              <a:t>VWL</a:t>
            </a: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</a:rPr>
              <a:t> und mind. </a:t>
            </a:r>
            <a:r>
              <a:rPr lang="de-DE" sz="2000" u="sng" dirty="0">
                <a:solidFill>
                  <a:prstClr val="black"/>
                </a:solidFill>
                <a:latin typeface="Frutiger Next LT W1G" pitchFamily="34" charset="0"/>
              </a:rPr>
              <a:t>1 Modul </a:t>
            </a: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</a:rPr>
              <a:t>aus </a:t>
            </a:r>
            <a:r>
              <a:rPr lang="de-DE" sz="2000" u="sng" dirty="0">
                <a:solidFill>
                  <a:prstClr val="black"/>
                </a:solidFill>
                <a:latin typeface="Frutiger Next LT W1G" pitchFamily="34" charset="0"/>
              </a:rPr>
              <a:t>BWL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sz="20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</a:rPr>
              <a:t>Max. 6 KP aus Sprachkurse </a:t>
            </a:r>
            <a:r>
              <a:rPr lang="de-DE" sz="2000" u="sng" dirty="0">
                <a:solidFill>
                  <a:prstClr val="black"/>
                </a:solidFill>
                <a:latin typeface="Frutiger Next LT W1G" pitchFamily="34" charset="0"/>
              </a:rPr>
              <a:t>oder</a:t>
            </a: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</a:rPr>
              <a:t> Praktikum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</a:rPr>
              <a:t>Max. 6 KP Rhetorik-Kurse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</a:rPr>
              <a:t>Auch Kurse aus anderen Fakultäten/VHB möglich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</a:rPr>
              <a:t>(ECTS-Anzahl beachten!)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sz="20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</a:rPr>
              <a:t> </a:t>
            </a: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  <a:sym typeface="Wingdings" pitchFamily="2" charset="2"/>
              </a:rPr>
              <a:t> </a:t>
            </a: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</a:rPr>
              <a:t>einmalig kann ein Modul (</a:t>
            </a:r>
            <a:r>
              <a:rPr lang="de-DE" sz="2000" i="1" dirty="0">
                <a:solidFill>
                  <a:prstClr val="black"/>
                </a:solidFill>
                <a:latin typeface="Frutiger Next LT W1G" pitchFamily="34" charset="0"/>
              </a:rPr>
              <a:t>nur Erstversuch</a:t>
            </a: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</a:rPr>
              <a:t>!) aus der </a:t>
            </a:r>
            <a:r>
              <a:rPr lang="de-DE" sz="2000" b="1" dirty="0">
                <a:solidFill>
                  <a:prstClr val="black"/>
                </a:solidFill>
                <a:latin typeface="Frutiger Next LT W1G" pitchFamily="34" charset="0"/>
              </a:rPr>
              <a:t>Wahlmodulgruppe</a:t>
            </a: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</a:rPr>
              <a:t> gestrichen werden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</a:rPr>
              <a:t>	</a:t>
            </a:r>
            <a:r>
              <a:rPr lang="de-DE" sz="2000" b="1" dirty="0">
                <a:solidFill>
                  <a:prstClr val="black"/>
                </a:solidFill>
                <a:latin typeface="Frutiger Next LT W1G" pitchFamily="34" charset="0"/>
              </a:rPr>
              <a:t>Achtung:</a:t>
            </a: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</a:rPr>
              <a:t> Frist bei Nichtbestehen 1 Monat nach Bekanntgabe der Note</a:t>
            </a:r>
          </a:p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lang="de-DE" sz="1800" dirty="0">
              <a:solidFill>
                <a:prstClr val="black"/>
              </a:solidFill>
              <a:latin typeface="Frutiger Next LT W1G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48348" y="1374404"/>
            <a:ext cx="106650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Wahlmodulgruppe bei </a:t>
            </a:r>
            <a:r>
              <a:rPr lang="de-DE" sz="60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einem</a:t>
            </a:r>
            <a:r>
              <a:rPr lang="de-DE" sz="6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SP</a:t>
            </a:r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420108776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Phase VWL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90372" y="2390067"/>
            <a:ext cx="10811256" cy="4315968"/>
          </a:xfrm>
        </p:spPr>
        <p:txBody>
          <a:bodyPr/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</a:rPr>
              <a:t>24 ECTS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endParaRPr lang="de-DE" sz="20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</a:rPr>
              <a:t>Mindestens 2 Module aus der </a:t>
            </a:r>
            <a:r>
              <a:rPr lang="de-DE" sz="2000" dirty="0" err="1">
                <a:solidFill>
                  <a:prstClr val="black"/>
                </a:solidFill>
                <a:latin typeface="Frutiger Next LT W1G" pitchFamily="34" charset="0"/>
              </a:rPr>
              <a:t>WiWi</a:t>
            </a: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</a:rPr>
              <a:t>-Fakultät (12 ECTS)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</a:rPr>
              <a:t>Davon mind. 1 Modul aus BWL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de-DE" sz="20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</a:rPr>
              <a:t>Max. 6 ECTS aus Sprachkurse </a:t>
            </a:r>
            <a:r>
              <a:rPr lang="de-DE" sz="2000" u="sng" dirty="0">
                <a:solidFill>
                  <a:prstClr val="black"/>
                </a:solidFill>
                <a:latin typeface="Frutiger Next LT W1G" pitchFamily="34" charset="0"/>
              </a:rPr>
              <a:t>oder</a:t>
            </a: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</a:rPr>
              <a:t> Praktikum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</a:rPr>
              <a:t>Max. 6 ECTS Rhetorik-Kurse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</a:rPr>
              <a:t>Auch Kurse aus anderen Fakultäten/VHB möglich! 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</a:rPr>
              <a:t>	(ECTS-Anzahl beachten!)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de-DE" sz="20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  <a:sym typeface="Wingdings" pitchFamily="2" charset="2"/>
              </a:rPr>
              <a:t> </a:t>
            </a: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</a:rPr>
              <a:t>einmalig kann ein Modul (nur Erstversuch!)  aus der Wahlmodulgruppe gestrichen werden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</a:rPr>
              <a:t>	</a:t>
            </a:r>
            <a:r>
              <a:rPr lang="de-DE" sz="2000" b="1" dirty="0">
                <a:solidFill>
                  <a:prstClr val="black"/>
                </a:solidFill>
                <a:latin typeface="Frutiger Next LT W1G" pitchFamily="34" charset="0"/>
              </a:rPr>
              <a:t>Achtung: </a:t>
            </a: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</a:rPr>
              <a:t>Frist bei Nichtbestehen 1 Monat nach Bekanntgabe</a:t>
            </a:r>
            <a:endParaRPr lang="de-DE" sz="1800" dirty="0">
              <a:solidFill>
                <a:prstClr val="black"/>
              </a:solidFill>
              <a:latin typeface="Frutiger Next LT W1G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48348" y="1374404"/>
            <a:ext cx="106650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Wahlmodulgruppe bei </a:t>
            </a:r>
            <a:r>
              <a:rPr lang="de-DE" sz="60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zwei</a:t>
            </a:r>
            <a:r>
              <a:rPr lang="de-DE" sz="6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SP</a:t>
            </a:r>
            <a:endParaRPr lang="de-DE" sz="6000" b="1" dirty="0"/>
          </a:p>
        </p:txBody>
      </p:sp>
      <p:sp>
        <p:nvSpPr>
          <p:cNvPr id="5" name="Geschweifte Klammer rechts 4"/>
          <p:cNvSpPr/>
          <p:nvPr/>
        </p:nvSpPr>
        <p:spPr>
          <a:xfrm>
            <a:off x="6409184" y="3621886"/>
            <a:ext cx="288032" cy="1296144"/>
          </a:xfrm>
          <a:prstGeom prst="rightBrace">
            <a:avLst/>
          </a:prstGeom>
          <a:noFill/>
          <a:ln w="952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719900" y="408529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Max. 12 ECTS</a:t>
            </a:r>
          </a:p>
        </p:txBody>
      </p:sp>
    </p:spTree>
    <p:extLst>
      <p:ext uri="{BB962C8B-B14F-4D97-AF65-F5344CB8AC3E}">
        <p14:creationId xmlns:p14="http://schemas.microsoft.com/office/powerpoint/2010/main" val="248923500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Phase VWL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838200" y="2570770"/>
            <a:ext cx="10515600" cy="3825649"/>
          </a:xfrm>
        </p:spPr>
        <p:txBody>
          <a:bodyPr/>
          <a:lstStyle/>
          <a:p>
            <a:pPr marL="342900" lvl="0" indent="-342900">
              <a:spcBef>
                <a:spcPts val="0"/>
              </a:spcBef>
              <a:buClrTx/>
              <a:buSzPct val="85000"/>
              <a:buFont typeface="Arial" pitchFamily="34" charset="0"/>
              <a:buChar char="•"/>
              <a:defRPr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Es gibt kein Pflichtpraktikum</a:t>
            </a:r>
          </a:p>
          <a:p>
            <a:pPr marL="342900" lvl="0" indent="-342900">
              <a:spcBef>
                <a:spcPts val="0"/>
              </a:spcBef>
              <a:buClrTx/>
              <a:buSzPct val="85000"/>
              <a:buFont typeface="Arial" pitchFamily="34" charset="0"/>
              <a:buChar char="•"/>
              <a:defRPr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Mind. 6-wöchiges Praktikum kann mit 6 ECTS in das Wahlmodul eingebracht werden</a:t>
            </a:r>
          </a:p>
          <a:p>
            <a:pPr marL="342900" lvl="0" indent="-342900">
              <a:spcBef>
                <a:spcPts val="0"/>
              </a:spcBef>
              <a:buClrTx/>
              <a:buSzPct val="85000"/>
              <a:buFont typeface="Arial" pitchFamily="34" charset="0"/>
              <a:buChar char="•"/>
              <a:defRPr/>
            </a:pPr>
            <a:r>
              <a:rPr lang="de-DE" dirty="0" err="1">
                <a:solidFill>
                  <a:prstClr val="black"/>
                </a:solidFill>
                <a:latin typeface="Frutiger Next LT W1G" pitchFamily="34" charset="0"/>
              </a:rPr>
              <a:t>Unbenotet</a:t>
            </a:r>
            <a:endParaRPr lang="de-DE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>
              <a:spcBef>
                <a:spcPts val="0"/>
              </a:spcBef>
              <a:buClrTx/>
              <a:buSzPct val="85000"/>
              <a:buFont typeface="Arial" pitchFamily="34" charset="0"/>
              <a:buChar char="•"/>
              <a:defRPr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Muss aber thematisch mit VWL zusammenhängen</a:t>
            </a:r>
          </a:p>
          <a:p>
            <a:pPr marL="342900" lvl="0" indent="-342900">
              <a:spcBef>
                <a:spcPts val="0"/>
              </a:spcBef>
              <a:buClrTx/>
              <a:buSzPct val="85000"/>
              <a:buFont typeface="Arial" pitchFamily="34" charset="0"/>
              <a:buChar char="•"/>
              <a:defRPr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Muss im </a:t>
            </a:r>
            <a:r>
              <a:rPr lang="de-DE" dirty="0" err="1">
                <a:solidFill>
                  <a:prstClr val="black"/>
                </a:solidFill>
                <a:latin typeface="Frutiger Next LT W1G" pitchFamily="34" charset="0"/>
              </a:rPr>
              <a:t>Folgesemster</a:t>
            </a: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 eingebracht werden</a:t>
            </a:r>
          </a:p>
          <a:p>
            <a:endParaRPr lang="de-DE" dirty="0"/>
          </a:p>
        </p:txBody>
      </p:sp>
      <p:sp>
        <p:nvSpPr>
          <p:cNvPr id="6" name="Titel 12">
            <a:extLst>
              <a:ext uri="{FF2B5EF4-FFF2-40B4-BE49-F238E27FC236}">
                <a16:creationId xmlns:a16="http://schemas.microsoft.com/office/drawing/2014/main" id="{F48F95B9-C7CC-E546-A414-8438EE120BAC}"/>
              </a:ext>
            </a:extLst>
          </p:cNvPr>
          <p:cNvSpPr txBox="1">
            <a:spLocks/>
          </p:cNvSpPr>
          <p:nvPr/>
        </p:nvSpPr>
        <p:spPr>
          <a:xfrm>
            <a:off x="838200" y="1654402"/>
            <a:ext cx="7995138" cy="69691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Praktikum </a:t>
            </a:r>
          </a:p>
        </p:txBody>
      </p:sp>
    </p:spTree>
    <p:extLst>
      <p:ext uri="{BB962C8B-B14F-4D97-AF65-F5344CB8AC3E}">
        <p14:creationId xmlns:p14="http://schemas.microsoft.com/office/powerpoint/2010/main" val="2945800745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tudieninhalte &amp; Profil | DHBW Lörrach">
            <a:extLst>
              <a:ext uri="{FF2B5EF4-FFF2-40B4-BE49-F238E27FC236}">
                <a16:creationId xmlns:a16="http://schemas.microsoft.com/office/drawing/2014/main" id="{E6FEE2A0-3AF0-0244-911B-F66F9879E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2020" y="3289737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2. Phase IVWL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42868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de-DE" dirty="0"/>
              <a:t>Fachschaft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de-DE" dirty="0"/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de-DE" dirty="0"/>
              <a:t>Allgemeines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de-DE" dirty="0"/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de-DE" dirty="0"/>
              <a:t>Die zweite Phase VWL/IVWL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de-DE" dirty="0"/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de-DE" dirty="0"/>
              <a:t>Ausland</a:t>
            </a:r>
          </a:p>
          <a:p>
            <a:pPr lvl="4"/>
            <a:endParaRPr lang="de-DE" dirty="0"/>
          </a:p>
          <a:p>
            <a:endParaRPr lang="de-DE" dirty="0"/>
          </a:p>
        </p:txBody>
      </p:sp>
      <p:sp>
        <p:nvSpPr>
          <p:cNvPr id="6" name="Titel 12">
            <a:extLst>
              <a:ext uri="{FF2B5EF4-FFF2-40B4-BE49-F238E27FC236}">
                <a16:creationId xmlns:a16="http://schemas.microsoft.com/office/drawing/2014/main" id="{F48F95B9-C7CC-E546-A414-8438EE120BAC}"/>
              </a:ext>
            </a:extLst>
          </p:cNvPr>
          <p:cNvSpPr txBox="1">
            <a:spLocks/>
          </p:cNvSpPr>
          <p:nvPr/>
        </p:nvSpPr>
        <p:spPr>
          <a:xfrm>
            <a:off x="838200" y="1654402"/>
            <a:ext cx="7995138" cy="69691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466827334"/>
      </p:ext>
    </p:extLst>
  </p:cSld>
  <p:clrMapOvr>
    <a:masterClrMapping/>
  </p:clrMapOvr>
  <p:transition spd="med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Phase IVWL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91896" y="2542032"/>
            <a:ext cx="10811256" cy="4315968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de-DE" sz="2200" dirty="0">
                <a:solidFill>
                  <a:prstClr val="black"/>
                </a:solidFill>
                <a:latin typeface="Frutiger Next LT W1G" pitchFamily="34" charset="0"/>
              </a:rPr>
              <a:t>Pflichtmodulgruppe IVWL (24 ECTS)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endParaRPr lang="de-DE" sz="22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de-DE" sz="2200" dirty="0">
                <a:solidFill>
                  <a:prstClr val="black"/>
                </a:solidFill>
                <a:latin typeface="Frutiger Next LT W1G" pitchFamily="34" charset="0"/>
              </a:rPr>
              <a:t>Schwerpunktmodulgruppe (30 ECTS: 6 ECTS Sprachen + 24 ECTS aus einem von drei Schwerpunkten)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endParaRPr lang="de-DE" sz="22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de-DE" sz="2200" dirty="0">
                <a:solidFill>
                  <a:prstClr val="black"/>
                </a:solidFill>
                <a:latin typeface="Frutiger Next LT W1G" pitchFamily="34" charset="0"/>
              </a:rPr>
              <a:t>Wahlmodulgruppe (18 ECTS): 1 BWL, 2 VWL Module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endParaRPr lang="de-DE" sz="22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de-DE" sz="2200" dirty="0">
                <a:solidFill>
                  <a:prstClr val="black"/>
                </a:solidFill>
                <a:latin typeface="Frutiger Next LT W1G" pitchFamily="34" charset="0"/>
              </a:rPr>
              <a:t>Seminar (6 ECTS)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endParaRPr lang="de-DE" sz="22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de-DE" sz="2200" dirty="0">
                <a:solidFill>
                  <a:prstClr val="black"/>
                </a:solidFill>
                <a:latin typeface="Frutiger Next LT W1G" pitchFamily="34" charset="0"/>
              </a:rPr>
              <a:t>Bachelorarbeit (12 ECTS; muss thematisch der Pflichtmodulgruppe zuzuordnen sein)</a:t>
            </a:r>
          </a:p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lang="de-DE" sz="1800" dirty="0">
              <a:solidFill>
                <a:prstClr val="black"/>
              </a:solidFill>
              <a:latin typeface="Frutiger Next LT W1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034080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Phase IVWL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07720" y="6186550"/>
            <a:ext cx="10811256" cy="396240"/>
          </a:xfrm>
        </p:spPr>
        <p:txBody>
          <a:bodyPr/>
          <a:lstStyle/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sz="1800" dirty="0">
                <a:solidFill>
                  <a:prstClr val="black"/>
                </a:solidFill>
                <a:latin typeface="Arial" pitchFamily="34" charset="0"/>
              </a:rPr>
              <a:t>http://www.fachschaft-wirtschaft.de/studium/bachelor</a:t>
            </a:r>
          </a:p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lang="de-DE" sz="1800" dirty="0">
              <a:solidFill>
                <a:prstClr val="black"/>
              </a:solidFill>
              <a:latin typeface="Frutiger Next LT W1G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48348" y="1374404"/>
            <a:ext cx="106650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Pflichtmodulgruppe</a:t>
            </a:r>
            <a:endParaRPr lang="de-DE" sz="6000" b="1" dirty="0"/>
          </a:p>
        </p:txBody>
      </p:sp>
      <p:pic>
        <p:nvPicPr>
          <p:cNvPr id="5" name="Inhaltsplatzhalter 14">
            <a:extLst>
              <a:ext uri="{FF2B5EF4-FFF2-40B4-BE49-F238E27FC236}">
                <a16:creationId xmlns:a16="http://schemas.microsoft.com/office/drawing/2014/main" id="{0BDAD890-6FA1-4C35-9C3F-862BD9508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20" y="2806528"/>
            <a:ext cx="11388135" cy="307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9534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Phase IVWL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838200" y="2316480"/>
            <a:ext cx="11130280" cy="4541520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sz="24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</a:rPr>
              <a:t>6 ECTS aus dem Angebot an Sprachkursen der </a:t>
            </a:r>
            <a:r>
              <a:rPr lang="de-DE" sz="2400" dirty="0" err="1">
                <a:solidFill>
                  <a:prstClr val="black"/>
                </a:solidFill>
                <a:latin typeface="Frutiger Next LT W1G" pitchFamily="34" charset="0"/>
              </a:rPr>
              <a:t>Slavistik</a:t>
            </a: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</a:rPr>
              <a:t>/ZSK</a:t>
            </a:r>
          </a:p>
          <a:p>
            <a:pPr marL="45720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</a:pPr>
            <a:endParaRPr lang="de-DE" sz="24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</a:rPr>
              <a:t>Wahl zwischen einem von 3 Schwerpunkten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None/>
            </a:pPr>
            <a:endParaRPr lang="de-DE" sz="24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None/>
            </a:pP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</a:rPr>
              <a:t>	</a:t>
            </a: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  <a:sym typeface="Wingdings" panose="05000000000000000000" pitchFamily="2" charset="2"/>
              </a:rPr>
              <a:t> Politikwissenschaften mit Ausrichtung auf MOE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None/>
            </a:pP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  <a:sym typeface="Wingdings" panose="05000000000000000000" pitchFamily="2" charset="2"/>
              </a:rPr>
              <a:t>	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None/>
            </a:pP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  <a:sym typeface="Wingdings" panose="05000000000000000000" pitchFamily="2" charset="2"/>
              </a:rPr>
              <a:t>	 Rechtswissenschaften mit Ausrichtung auf MOE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None/>
            </a:pPr>
            <a:endParaRPr lang="de-DE" sz="2400" dirty="0">
              <a:solidFill>
                <a:prstClr val="black"/>
              </a:solidFill>
              <a:latin typeface="Frutiger Next LT W1G" pitchFamily="34" charset="0"/>
              <a:sym typeface="Wingdings" panose="05000000000000000000" pitchFamily="2" charset="2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None/>
            </a:pP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  <a:sym typeface="Wingdings" panose="05000000000000000000" pitchFamily="2" charset="2"/>
              </a:rPr>
              <a:t>	 Geschichte und Kulturwissenschaften mit Ausrichtung auf MOE</a:t>
            </a:r>
            <a:endParaRPr lang="de-DE" sz="24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de-DE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endParaRPr lang="de-DE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endParaRPr lang="de-DE" sz="24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610476" y="1634794"/>
            <a:ext cx="788125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Schwerpunktmodulgruppe</a:t>
            </a:r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949883390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Phase IVWL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838200" y="2316480"/>
            <a:ext cx="11130280" cy="4541520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sz="24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</a:rPr>
              <a:t>Schwerpunktmodulgruppe am Beispiel von Politikwissenschaften: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sz="20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</a:rPr>
              <a:t>4. Semester: 	</a:t>
            </a: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  <a:sym typeface="Wingdings" panose="05000000000000000000" pitchFamily="2" charset="2"/>
              </a:rPr>
              <a:t> Terrorismus: Theorie, Fallbeispiele, Zukunftsszenarien (Lehrstuhl </a:t>
            </a:r>
            <a:r>
              <a:rPr lang="de-DE" sz="2000" dirty="0" err="1">
                <a:solidFill>
                  <a:prstClr val="black"/>
                </a:solidFill>
                <a:latin typeface="Frutiger Next LT W1G" pitchFamily="34" charset="0"/>
                <a:sym typeface="Wingdings" panose="05000000000000000000" pitchFamily="2" charset="2"/>
              </a:rPr>
              <a:t>Straßner</a:t>
            </a: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  <a:sym typeface="Wingdings" panose="05000000000000000000" pitchFamily="2" charset="2"/>
              </a:rPr>
              <a:t>)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sz="2000" dirty="0">
              <a:solidFill>
                <a:prstClr val="black"/>
              </a:solidFill>
              <a:latin typeface="Frutiger Next LT W1G" pitchFamily="34" charset="0"/>
              <a:sym typeface="Wingdings" panose="05000000000000000000" pitchFamily="2" charset="2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  <a:sym typeface="Wingdings" panose="05000000000000000000" pitchFamily="2" charset="2"/>
              </a:rPr>
              <a:t>			 Vormacht wider Willen: Deutsche Außenpolitik seit der Wiedervereinigung 			(Lehrstuhl </a:t>
            </a:r>
            <a:r>
              <a:rPr lang="de-DE" sz="2000" dirty="0" err="1">
                <a:solidFill>
                  <a:prstClr val="black"/>
                </a:solidFill>
                <a:latin typeface="Frutiger Next LT W1G" pitchFamily="34" charset="0"/>
                <a:sym typeface="Wingdings" panose="05000000000000000000" pitchFamily="2" charset="2"/>
              </a:rPr>
              <a:t>Bierling</a:t>
            </a: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  <a:sym typeface="Wingdings" panose="05000000000000000000" pitchFamily="2" charset="2"/>
              </a:rPr>
              <a:t>)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sz="2000" dirty="0">
              <a:solidFill>
                <a:prstClr val="black"/>
              </a:solidFill>
              <a:latin typeface="Frutiger Next LT W1G" pitchFamily="34" charset="0"/>
              <a:sym typeface="Wingdings" panose="05000000000000000000" pitchFamily="2" charset="2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  <a:sym typeface="Wingdings" panose="05000000000000000000" pitchFamily="2" charset="2"/>
              </a:rPr>
              <a:t>5. Semester: 	 Logik der Demokratie: Die politischen Systeme des Westens in Theorie und Praxis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  <a:sym typeface="Wingdings" panose="05000000000000000000" pitchFamily="2" charset="2"/>
              </a:rPr>
              <a:t>			(Lehrstuhl </a:t>
            </a:r>
            <a:r>
              <a:rPr lang="de-DE" sz="2000" dirty="0" err="1">
                <a:solidFill>
                  <a:prstClr val="black"/>
                </a:solidFill>
                <a:latin typeface="Frutiger Next LT W1G" pitchFamily="34" charset="0"/>
                <a:sym typeface="Wingdings" panose="05000000000000000000" pitchFamily="2" charset="2"/>
              </a:rPr>
              <a:t>Sebaldt</a:t>
            </a: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  <a:sym typeface="Wingdings" panose="05000000000000000000" pitchFamily="2" charset="2"/>
              </a:rPr>
              <a:t>)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sz="2000" dirty="0">
              <a:solidFill>
                <a:prstClr val="black"/>
              </a:solidFill>
              <a:latin typeface="Frutiger Next LT W1G" pitchFamily="34" charset="0"/>
              <a:sym typeface="Wingdings" panose="05000000000000000000" pitchFamily="2" charset="2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  <a:sym typeface="Wingdings" panose="05000000000000000000" pitchFamily="2" charset="2"/>
              </a:rPr>
              <a:t>			 Einführung in die Politische Philosophie und Ideengeschichte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sz="2000" dirty="0">
                <a:solidFill>
                  <a:prstClr val="black"/>
                </a:solidFill>
                <a:latin typeface="Frutiger Next LT W1G" pitchFamily="34" charset="0"/>
                <a:sym typeface="Wingdings" panose="05000000000000000000" pitchFamily="2" charset="2"/>
              </a:rPr>
              <a:t>			(Lehrstuhl Schönherr-Mann)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de-DE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endParaRPr lang="de-DE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endParaRPr lang="de-DE" sz="24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610476" y="1634794"/>
            <a:ext cx="788125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Schwerpunktmodulgruppe</a:t>
            </a:r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280228116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Phase IVWL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91896" y="2542032"/>
            <a:ext cx="10811256" cy="4315968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</a:rPr>
              <a:t>18 ECTS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de-DE" sz="24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</a:rPr>
              <a:t>Mindestens 3 </a:t>
            </a:r>
            <a:r>
              <a:rPr lang="de-DE" sz="2400" dirty="0" err="1">
                <a:solidFill>
                  <a:prstClr val="black"/>
                </a:solidFill>
                <a:latin typeface="Frutiger Next LT W1G" pitchFamily="34" charset="0"/>
              </a:rPr>
              <a:t>WiWi</a:t>
            </a: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</a:rPr>
              <a:t>-Module</a:t>
            </a:r>
          </a:p>
          <a:p>
            <a:pPr marL="914400" lvl="1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Davon mindestens 2 Module aus VWL</a:t>
            </a:r>
          </a:p>
          <a:p>
            <a:pPr marL="914400" lvl="1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und mindestens 1 Modul aus BWL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de-DE" sz="24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  <a:defRPr/>
            </a:pP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</a:rPr>
              <a:t>Anrechnung eines Praktikum o.ä. </a:t>
            </a:r>
            <a:r>
              <a:rPr lang="de-DE" sz="2400" u="sng" dirty="0">
                <a:solidFill>
                  <a:prstClr val="black"/>
                </a:solidFill>
                <a:latin typeface="Frutiger Next LT W1G" pitchFamily="34" charset="0"/>
              </a:rPr>
              <a:t>nicht</a:t>
            </a: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</a:rPr>
              <a:t> möglich!</a:t>
            </a:r>
          </a:p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lang="de-DE" sz="1800" dirty="0">
              <a:solidFill>
                <a:prstClr val="black"/>
              </a:solidFill>
              <a:latin typeface="Frutiger Next LT W1G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48348" y="1374404"/>
            <a:ext cx="106650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Wahlmodulgruppe</a:t>
            </a:r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1654815270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Phase IVWL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91896" y="2542032"/>
            <a:ext cx="10811256" cy="3188208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  <a:sym typeface="Wingdings" pitchFamily="2" charset="2"/>
              </a:rPr>
              <a:t>Muss nicht im Studienschwerpunkt geschrieben werden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de-DE" sz="2400" dirty="0">
              <a:solidFill>
                <a:prstClr val="black"/>
              </a:solidFill>
              <a:latin typeface="Frutiger Next LT W1G" pitchFamily="34" charset="0"/>
              <a:sym typeface="Wingdings" pitchFamily="2" charset="2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</a:rPr>
              <a:t>Muss bestanden werden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endParaRPr lang="de-DE" sz="24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</a:rPr>
              <a:t>Bei Nichtbestehen muss innerhalb von </a:t>
            </a:r>
            <a:br>
              <a:rPr lang="de-DE" sz="2400" dirty="0">
                <a:solidFill>
                  <a:prstClr val="black"/>
                </a:solidFill>
                <a:latin typeface="Frutiger Next LT W1G" pitchFamily="34" charset="0"/>
              </a:rPr>
            </a:b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</a:rPr>
              <a:t>6 Monaten ein neues Seminar angemeldet werden</a:t>
            </a:r>
          </a:p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lang="de-DE" sz="1800" dirty="0">
              <a:solidFill>
                <a:prstClr val="black"/>
              </a:solidFill>
              <a:latin typeface="Frutiger Next LT W1G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55038" y="1550261"/>
            <a:ext cx="60885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utiger Next LT W1G" pitchFamily="34" charset="0"/>
                <a:ea typeface="+mj-ea"/>
                <a:cs typeface="+mj-cs"/>
              </a:rPr>
              <a:t>Seminar (VWL/IVWL)</a:t>
            </a:r>
            <a:endParaRPr kumimoji="0" lang="de-DE" sz="4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88869795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Phase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838200" y="2621280"/>
            <a:ext cx="10515600" cy="3555683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sz="2400" b="1" dirty="0">
                <a:solidFill>
                  <a:prstClr val="black"/>
                </a:solidFill>
                <a:latin typeface="Frutiger Next LT W1G" pitchFamily="34" charset="0"/>
              </a:rPr>
              <a:t>Bearbeitungszeit: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sz="24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742950" lvl="1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ab offizieller Themenbekanntgabe (vorher beim Prüfungsamt mit Formular anmelden)</a:t>
            </a:r>
          </a:p>
          <a:p>
            <a:pPr marL="457200"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742950" lvl="1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</a:pPr>
            <a:r>
              <a:rPr lang="da-DK" dirty="0">
                <a:solidFill>
                  <a:prstClr val="black"/>
                </a:solidFill>
                <a:latin typeface="Frutiger Next LT W1G" pitchFamily="34" charset="0"/>
              </a:rPr>
              <a:t>i.d.R. </a:t>
            </a:r>
            <a:r>
              <a:rPr lang="da-DK" u="sng" dirty="0">
                <a:solidFill>
                  <a:prstClr val="black"/>
                </a:solidFill>
                <a:latin typeface="Frutiger Next LT W1G" pitchFamily="34" charset="0"/>
              </a:rPr>
              <a:t>60 Tage </a:t>
            </a:r>
            <a:r>
              <a:rPr lang="da-DK" dirty="0">
                <a:solidFill>
                  <a:prstClr val="black"/>
                </a:solidFill>
                <a:latin typeface="Frutiger Next LT W1G" pitchFamily="34" charset="0"/>
              </a:rPr>
              <a:t>(max. 90 Tage) Zeit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</a:pPr>
            <a:endParaRPr lang="da-DK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742950" lvl="1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mit Einverständnis des Prüfers um 30 Tage verlängerbar (Antrag beim Prüfungsamt)</a:t>
            </a:r>
          </a:p>
          <a:p>
            <a:endParaRPr lang="de-DE" dirty="0"/>
          </a:p>
        </p:txBody>
      </p:sp>
      <p:sp>
        <p:nvSpPr>
          <p:cNvPr id="6" name="Titel 12">
            <a:extLst>
              <a:ext uri="{FF2B5EF4-FFF2-40B4-BE49-F238E27FC236}">
                <a16:creationId xmlns:a16="http://schemas.microsoft.com/office/drawing/2014/main" id="{F48F95B9-C7CC-E546-A414-8438EE120BAC}"/>
              </a:ext>
            </a:extLst>
          </p:cNvPr>
          <p:cNvSpPr txBox="1">
            <a:spLocks/>
          </p:cNvSpPr>
          <p:nvPr/>
        </p:nvSpPr>
        <p:spPr>
          <a:xfrm>
            <a:off x="838200" y="1654402"/>
            <a:ext cx="7995138" cy="69691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Bachelorarbeit </a:t>
            </a:r>
          </a:p>
        </p:txBody>
      </p:sp>
    </p:spTree>
    <p:extLst>
      <p:ext uri="{BB962C8B-B14F-4D97-AF65-F5344CB8AC3E}">
        <p14:creationId xmlns:p14="http://schemas.microsoft.com/office/powerpoint/2010/main" val="2398814462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Phase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838200" y="2351314"/>
            <a:ext cx="10515600" cy="4086062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</a:rPr>
              <a:t>Thema: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VWL:  thematisch der Schwerpunktmodulgruppe zugeordnet 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IVWL: thematisch der Pflichtmodulgruppe zugeordnet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Direkte Vergabe über die Lehrstühle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de-DE" sz="14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</a:rPr>
              <a:t>Wiederholungsmöglichkeit: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Symbol" pitchFamily="18" charset="2"/>
              <a:buChar char="-"/>
              <a:defRPr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einmalig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Font typeface="Symbol" pitchFamily="18" charset="2"/>
              <a:buChar char="-"/>
              <a:defRPr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Neuanmeldung muss innerhalb von 6 Monaten erfolgen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de-DE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utiger Next LT W1G" pitchFamily="34" charset="0"/>
            </a:endParaRPr>
          </a:p>
          <a:p>
            <a:endParaRPr lang="de-DE" dirty="0"/>
          </a:p>
        </p:txBody>
      </p:sp>
      <p:sp>
        <p:nvSpPr>
          <p:cNvPr id="6" name="Titel 12">
            <a:extLst>
              <a:ext uri="{FF2B5EF4-FFF2-40B4-BE49-F238E27FC236}">
                <a16:creationId xmlns:a16="http://schemas.microsoft.com/office/drawing/2014/main" id="{F48F95B9-C7CC-E546-A414-8438EE120BAC}"/>
              </a:ext>
            </a:extLst>
          </p:cNvPr>
          <p:cNvSpPr txBox="1">
            <a:spLocks/>
          </p:cNvSpPr>
          <p:nvPr/>
        </p:nvSpPr>
        <p:spPr>
          <a:xfrm>
            <a:off x="838200" y="1654402"/>
            <a:ext cx="7995138" cy="69691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Bachelorarbeit </a:t>
            </a:r>
          </a:p>
        </p:txBody>
      </p:sp>
    </p:spTree>
    <p:extLst>
      <p:ext uri="{BB962C8B-B14F-4D97-AF65-F5344CB8AC3E}">
        <p14:creationId xmlns:p14="http://schemas.microsoft.com/office/powerpoint/2010/main" val="3221531327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Phase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838200" y="2351314"/>
            <a:ext cx="11353800" cy="3825649"/>
          </a:xfrm>
        </p:spPr>
        <p:txBody>
          <a:bodyPr/>
          <a:lstStyle/>
          <a:p>
            <a:pPr marL="533400" lvl="0" indent="-533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de-DE" sz="24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utiger Next LT W1G" pitchFamily="34" charset="0"/>
            </a:endParaRPr>
          </a:p>
          <a:p>
            <a:pPr marL="533400" lvl="0" indent="-533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</a:rPr>
              <a:t>Um die Bachelorprüfung zu bestehen, müsst ihr:</a:t>
            </a:r>
          </a:p>
          <a:p>
            <a:pPr marL="533400" lvl="0" indent="-533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de-DE" sz="24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utiger Next LT W1G" pitchFamily="34" charset="0"/>
            </a:endParaRPr>
          </a:p>
          <a:p>
            <a:pPr marL="533400" lvl="0" indent="-533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</a:rPr>
              <a:t>Nach dem 3. Semester </a:t>
            </a:r>
            <a:r>
              <a:rPr lang="de-DE" sz="2400" b="1" dirty="0">
                <a:solidFill>
                  <a:prstClr val="black"/>
                </a:solidFill>
                <a:latin typeface="Frutiger Next LT W1G" pitchFamily="34" charset="0"/>
              </a:rPr>
              <a:t>mind. 10 Module </a:t>
            </a: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</a:rPr>
              <a:t>bestanden haben</a:t>
            </a:r>
          </a:p>
          <a:p>
            <a:pPr marL="533400" lvl="0" indent="-533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</a:rPr>
              <a:t>Jede Modulgruppe mit </a:t>
            </a:r>
            <a:r>
              <a:rPr lang="de-DE" sz="2400" b="1" dirty="0">
                <a:solidFill>
                  <a:prstClr val="black"/>
                </a:solidFill>
                <a:latin typeface="Frutiger Next LT W1G" pitchFamily="34" charset="0"/>
              </a:rPr>
              <a:t>mindestens 4,0</a:t>
            </a: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</a:rPr>
              <a:t> und </a:t>
            </a:r>
            <a:r>
              <a:rPr lang="de-DE" sz="2400" b="1" dirty="0">
                <a:solidFill>
                  <a:prstClr val="black"/>
                </a:solidFill>
                <a:latin typeface="Frutiger Next LT W1G" pitchFamily="34" charset="0"/>
              </a:rPr>
              <a:t>mindestens 50%</a:t>
            </a: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</a:rPr>
              <a:t> der Module bestehen</a:t>
            </a:r>
          </a:p>
          <a:p>
            <a:pPr marL="533400" lvl="0" indent="-533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</a:rPr>
              <a:t>Seminar und Bachelorarbeit bestehen </a:t>
            </a:r>
          </a:p>
          <a:p>
            <a:pPr marL="533400" lvl="0" indent="-533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</a:rPr>
              <a:t>Prüfungsfristen einhalten (</a:t>
            </a:r>
            <a:r>
              <a:rPr lang="de-DE" sz="2400" b="1" dirty="0">
                <a:solidFill>
                  <a:prstClr val="black"/>
                </a:solidFill>
                <a:latin typeface="Frutiger Next LT W1G" pitchFamily="34" charset="0"/>
              </a:rPr>
              <a:t>7 Semester, im 8. nur noch Wiederholungen</a:t>
            </a: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</a:rPr>
              <a:t>)</a:t>
            </a:r>
          </a:p>
          <a:p>
            <a:endParaRPr lang="de-DE" dirty="0"/>
          </a:p>
        </p:txBody>
      </p:sp>
      <p:sp>
        <p:nvSpPr>
          <p:cNvPr id="6" name="Titel 12">
            <a:extLst>
              <a:ext uri="{FF2B5EF4-FFF2-40B4-BE49-F238E27FC236}">
                <a16:creationId xmlns:a16="http://schemas.microsoft.com/office/drawing/2014/main" id="{F48F95B9-C7CC-E546-A414-8438EE120BAC}"/>
              </a:ext>
            </a:extLst>
          </p:cNvPr>
          <p:cNvSpPr txBox="1">
            <a:spLocks/>
          </p:cNvSpPr>
          <p:nvPr/>
        </p:nvSpPr>
        <p:spPr>
          <a:xfrm>
            <a:off x="838200" y="1654402"/>
            <a:ext cx="7995138" cy="69691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Aufgepasst </a:t>
            </a:r>
          </a:p>
        </p:txBody>
      </p:sp>
    </p:spTree>
    <p:extLst>
      <p:ext uri="{BB962C8B-B14F-4D97-AF65-F5344CB8AC3E}">
        <p14:creationId xmlns:p14="http://schemas.microsoft.com/office/powerpoint/2010/main" val="2180022011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beiten im Ausland: Auf flexible Ingenieure warten Karrierechancen -  ingenieur.de">
            <a:extLst>
              <a:ext uri="{FF2B5EF4-FFF2-40B4-BE49-F238E27FC236}">
                <a16:creationId xmlns:a16="http://schemas.microsoft.com/office/drawing/2014/main" id="{CFC43565-BF60-874E-B6AB-1C85C1B4B0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" r="5280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2020" y="3901783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+mj-lt"/>
              </a:rPr>
              <a:t>Ausland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39385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-29931" y="0"/>
            <a:ext cx="12192000" cy="68687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0" y="890917"/>
            <a:ext cx="12192000" cy="859829"/>
          </a:xfrm>
        </p:spPr>
        <p:txBody>
          <a:bodyPr>
            <a:normAutofit fontScale="90000"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+mn-lt"/>
              </a:rPr>
              <a:t>DIE FACHSCHAFT WIRTSCHAFT</a:t>
            </a:r>
          </a:p>
        </p:txBody>
      </p:sp>
      <p:sp>
        <p:nvSpPr>
          <p:cNvPr id="7172" name="Textplatzhalter 9"/>
          <p:cNvSpPr>
            <a:spLocks noGrp="1"/>
          </p:cNvSpPr>
          <p:nvPr>
            <p:ph type="body" idx="1"/>
          </p:nvPr>
        </p:nvSpPr>
        <p:spPr>
          <a:xfrm>
            <a:off x="1721621" y="513653"/>
            <a:ext cx="7818328" cy="595504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Über uns: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t="26556" b="28383"/>
          <a:stretch/>
        </p:blipFill>
        <p:spPr>
          <a:xfrm>
            <a:off x="4043771" y="1750499"/>
            <a:ext cx="4104456" cy="4004685"/>
          </a:xfrm>
          <a:prstGeom prst="rect">
            <a:avLst/>
          </a:prstGeom>
        </p:spPr>
      </p:pic>
      <p:pic>
        <p:nvPicPr>
          <p:cNvPr id="24" name="Picture 9" descr="Logo FS WiWi mit FIPS">
            <a:extLst>
              <a:ext uri="{FF2B5EF4-FFF2-40B4-BE49-F238E27FC236}">
                <a16:creationId xmlns:a16="http://schemas.microsoft.com/office/drawing/2014/main" id="{B37A744F-E4DD-9B44-80A8-C956654A3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1428" t="81176" r="29662" b="288"/>
          <a:stretch/>
        </p:blipFill>
        <p:spPr bwMode="auto">
          <a:xfrm>
            <a:off x="5012144" y="6014152"/>
            <a:ext cx="2167709" cy="51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hteck 15"/>
          <p:cNvSpPr/>
          <p:nvPr/>
        </p:nvSpPr>
        <p:spPr>
          <a:xfrm>
            <a:off x="0" y="0"/>
            <a:ext cx="12162069" cy="68687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Datei:Universität Regensburg logo.svg –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624" y="2032566"/>
            <a:ext cx="6124891" cy="2814389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15" name="Rechteck 14"/>
          <p:cNvSpPr/>
          <p:nvPr/>
        </p:nvSpPr>
        <p:spPr>
          <a:xfrm>
            <a:off x="-21020" y="3991840"/>
            <a:ext cx="6199565" cy="2772620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l="243" t="-388" r="961" b="-11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4288036" y="908395"/>
            <a:ext cx="6124892" cy="2814389"/>
          </a:xfrm>
          <a:prstGeom prst="rect">
            <a:avLst/>
          </a:prstGeom>
          <a:blipFill dpi="0" rotWithShape="1">
            <a:blip r:embed="rId6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5691141" y="3357284"/>
            <a:ext cx="6124892" cy="2814389"/>
          </a:xfrm>
          <a:prstGeom prst="rect">
            <a:avLst/>
          </a:prstGeom>
          <a:blipFill dpi="0" rotWithShape="1">
            <a:blip r:embed="rId6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-21020" y="0"/>
            <a:ext cx="5572467" cy="2439498"/>
          </a:xfrm>
          <a:prstGeom prst="rect">
            <a:avLst/>
          </a:prstGeom>
          <a:blipFill dpi="0" rotWithShape="1">
            <a:blip r:embed="rId6">
              <a:alphaModFix amt="60000"/>
            </a:blip>
            <a:srcRect/>
            <a:stretch>
              <a:fillRect l="-9913" t="-153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8695444" y="327483"/>
            <a:ext cx="3466625" cy="2814389"/>
          </a:xfrm>
          <a:prstGeom prst="rect">
            <a:avLst/>
          </a:prstGeom>
          <a:blipFill dpi="0" rotWithShape="1">
            <a:blip r:embed="rId6">
              <a:alphaModFix amt="80000"/>
            </a:blip>
            <a:srcRect/>
            <a:stretch>
              <a:fillRect l="-2" r="-76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/>
          <p:cNvSpPr/>
          <p:nvPr/>
        </p:nvSpPr>
        <p:spPr>
          <a:xfrm>
            <a:off x="6913203" y="1775649"/>
            <a:ext cx="5248866" cy="2814389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r="-166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7213550" y="4064047"/>
            <a:ext cx="4948520" cy="2857012"/>
          </a:xfrm>
          <a:prstGeom prst="rect">
            <a:avLst/>
          </a:prstGeom>
          <a:blipFill dpi="0" rotWithShape="1">
            <a:blip r:embed="rId6">
              <a:alphaModFix amt="90000"/>
            </a:blip>
            <a:srcRect/>
            <a:stretch>
              <a:fillRect l="-1" t="1" r="-23773" b="14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2175717" y="24370"/>
            <a:ext cx="6193707" cy="2814389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l="1" r="11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AE213E10-CE37-4840-9A79-BEB9343E02A6}"/>
              </a:ext>
            </a:extLst>
          </p:cNvPr>
          <p:cNvSpPr/>
          <p:nvPr/>
        </p:nvSpPr>
        <p:spPr>
          <a:xfrm>
            <a:off x="5879344" y="18228"/>
            <a:ext cx="6199565" cy="2772620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l="243" t="-388" r="961" b="-11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F9A72465-947D-FB4A-B466-1B7C6E0DFAA1}"/>
              </a:ext>
            </a:extLst>
          </p:cNvPr>
          <p:cNvSpPr/>
          <p:nvPr/>
        </p:nvSpPr>
        <p:spPr>
          <a:xfrm>
            <a:off x="643652" y="1990672"/>
            <a:ext cx="6124892" cy="2814389"/>
          </a:xfrm>
          <a:prstGeom prst="rect">
            <a:avLst/>
          </a:prstGeom>
          <a:blipFill dpi="0" rotWithShape="1">
            <a:blip r:embed="rId6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544B2A4D-E801-284F-BD8E-7184A1498B6B}"/>
              </a:ext>
            </a:extLst>
          </p:cNvPr>
          <p:cNvSpPr/>
          <p:nvPr/>
        </p:nvSpPr>
        <p:spPr>
          <a:xfrm>
            <a:off x="9900935" y="2313491"/>
            <a:ext cx="2280113" cy="2814389"/>
          </a:xfrm>
          <a:prstGeom prst="rect">
            <a:avLst/>
          </a:prstGeom>
          <a:blipFill dpi="0" rotWithShape="1">
            <a:blip r:embed="rId6">
              <a:alphaModFix amt="80000"/>
            </a:blip>
            <a:srcRect/>
            <a:stretch>
              <a:fillRect l="-3" r="-1686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DC55CAAF-39F6-DF48-B78B-E00D32D0FCED}"/>
              </a:ext>
            </a:extLst>
          </p:cNvPr>
          <p:cNvSpPr/>
          <p:nvPr/>
        </p:nvSpPr>
        <p:spPr>
          <a:xfrm>
            <a:off x="2832091" y="4823289"/>
            <a:ext cx="6193707" cy="2045471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l="3" t="1" r="1108" b="-375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67E27713-408D-0841-BBFE-2E5B8FFDD63F}"/>
              </a:ext>
            </a:extLst>
          </p:cNvPr>
          <p:cNvSpPr/>
          <p:nvPr/>
        </p:nvSpPr>
        <p:spPr>
          <a:xfrm>
            <a:off x="9850483" y="4792451"/>
            <a:ext cx="2320498" cy="2054789"/>
          </a:xfrm>
          <a:prstGeom prst="rect">
            <a:avLst/>
          </a:prstGeom>
          <a:blipFill dpi="0" rotWithShape="1">
            <a:blip r:embed="rId6">
              <a:alphaModFix amt="60000"/>
            </a:blip>
            <a:srcRect/>
            <a:stretch>
              <a:fillRect t="1500" r="-163948" b="-384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6627D99E-CBCC-7942-8838-44C81B653A3C}"/>
              </a:ext>
            </a:extLst>
          </p:cNvPr>
          <p:cNvSpPr/>
          <p:nvPr/>
        </p:nvSpPr>
        <p:spPr>
          <a:xfrm>
            <a:off x="5789486" y="4880403"/>
            <a:ext cx="6199565" cy="1977597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l="243" t="-545" r="961" b="-417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80B4D615-ADD0-FB4F-B821-540317FC1AE4}"/>
              </a:ext>
            </a:extLst>
          </p:cNvPr>
          <p:cNvSpPr/>
          <p:nvPr/>
        </p:nvSpPr>
        <p:spPr>
          <a:xfrm>
            <a:off x="925393" y="5399198"/>
            <a:ext cx="4948520" cy="1475704"/>
          </a:xfrm>
          <a:prstGeom prst="rect">
            <a:avLst/>
          </a:prstGeom>
          <a:blipFill dpi="0" rotWithShape="1">
            <a:blip r:embed="rId6">
              <a:alphaModFix amt="90000"/>
            </a:blip>
            <a:srcRect/>
            <a:stretch>
              <a:fillRect l="-1" t="4" r="-23773" b="-907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222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7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Ausland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5157216"/>
          </a:xfrm>
        </p:spPr>
        <p:txBody>
          <a:bodyPr/>
          <a:lstStyle/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Möglichkeit, Urlaubssemester zu beantragen (empfehlenswert) </a:t>
            </a:r>
            <a:r>
              <a:rPr lang="de-DE" dirty="0">
                <a:solidFill>
                  <a:prstClr val="black"/>
                </a:solidFill>
                <a:latin typeface="Frutiger Next LT W1G" pitchFamily="34" charset="0"/>
                <a:sym typeface="Wingdings" panose="05000000000000000000" pitchFamily="2" charset="2"/>
              </a:rPr>
              <a:t> </a:t>
            </a: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 (Semesterbeitrag wird trotzdem fällig)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- !Im Urlaubssemester sind nur Wiederholungsversuche möglich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Grenzen (in der Regel):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ab 30 ECTS: Hochstufung um 1 Fachsemester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ab 60 ECTS: Hochstufung um 2 Fachsemester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Möglichkeit der Verlängerung besteht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itchFamily="34" charset="0"/>
              <a:buChar char="•"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Seminar- und Bachelorarbeit sind prinzipiell anrechenbar</a:t>
            </a:r>
            <a:br>
              <a:rPr lang="de-DE" dirty="0">
                <a:solidFill>
                  <a:prstClr val="black"/>
                </a:solidFill>
                <a:latin typeface="Frutiger Next LT W1G" pitchFamily="34" charset="0"/>
              </a:rPr>
            </a:b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(aber </a:t>
            </a:r>
            <a:r>
              <a:rPr lang="de-DE" u="sng" dirty="0">
                <a:solidFill>
                  <a:prstClr val="black"/>
                </a:solidFill>
                <a:latin typeface="Frutiger Next LT W1G" pitchFamily="34" charset="0"/>
              </a:rPr>
              <a:t>unbedingt</a:t>
            </a: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 vorher mit Regensburger Professor absprechen!)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0629099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Ausland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26136" y="2223298"/>
            <a:ext cx="10515600" cy="4360382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sz="2600" b="1" dirty="0">
                <a:solidFill>
                  <a:prstClr val="black"/>
                </a:solidFill>
                <a:latin typeface="Frutiger Next LT W1G" pitchFamily="34" charset="0"/>
              </a:rPr>
              <a:t>Einbringung von Modulen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sz="26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45720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prstClr val="black"/>
                </a:solidFill>
                <a:latin typeface="Frutiger Next LT W1G" pitchFamily="34" charset="0"/>
              </a:rPr>
              <a:t>Im Schwerpunkt:</a:t>
            </a:r>
          </a:p>
          <a:p>
            <a:pPr marL="857250" lvl="1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de-DE" sz="2600" dirty="0">
                <a:solidFill>
                  <a:prstClr val="black"/>
                </a:solidFill>
                <a:latin typeface="Frutiger Next LT W1G" pitchFamily="34" charset="0"/>
              </a:rPr>
              <a:t>Einwilligung eines Professors notwendig (sog. </a:t>
            </a:r>
            <a:r>
              <a:rPr lang="de-DE" sz="2600" dirty="0" err="1">
                <a:solidFill>
                  <a:prstClr val="black"/>
                </a:solidFill>
                <a:latin typeface="Frutiger Next LT W1G" pitchFamily="34" charset="0"/>
              </a:rPr>
              <a:t>learning</a:t>
            </a:r>
            <a:r>
              <a:rPr lang="de-DE" sz="2600" dirty="0">
                <a:solidFill>
                  <a:prstClr val="black"/>
                </a:solidFill>
                <a:latin typeface="Frutiger Next LT W1G" pitchFamily="34" charset="0"/>
              </a:rPr>
              <a:t> </a:t>
            </a:r>
            <a:r>
              <a:rPr lang="de-DE" sz="2600" dirty="0" err="1">
                <a:solidFill>
                  <a:prstClr val="black"/>
                </a:solidFill>
                <a:latin typeface="Frutiger Next LT W1G" pitchFamily="34" charset="0"/>
              </a:rPr>
              <a:t>agreement</a:t>
            </a:r>
            <a:r>
              <a:rPr lang="de-DE" sz="2600" dirty="0">
                <a:solidFill>
                  <a:prstClr val="black"/>
                </a:solidFill>
                <a:latin typeface="Frutiger Next LT W1G" pitchFamily="34" charset="0"/>
              </a:rPr>
              <a:t>)</a:t>
            </a:r>
          </a:p>
          <a:p>
            <a:pPr marL="857250" lvl="1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de-DE" sz="2600" dirty="0">
                <a:solidFill>
                  <a:prstClr val="black"/>
                </a:solidFill>
                <a:latin typeface="Frutiger Next LT W1G" pitchFamily="34" charset="0"/>
              </a:rPr>
              <a:t>Bedarf eines äquivalenten Moduls in Regensburg</a:t>
            </a:r>
          </a:p>
          <a:p>
            <a:pPr marL="857250" lvl="1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endParaRPr lang="de-DE" sz="26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45720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prstClr val="black"/>
                </a:solidFill>
                <a:latin typeface="Frutiger Next LT W1G" pitchFamily="34" charset="0"/>
              </a:rPr>
              <a:t>In der Wahlmodulgruppe:</a:t>
            </a:r>
          </a:p>
          <a:p>
            <a:pPr marL="857250" lvl="1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de-DE" sz="2600" dirty="0">
                <a:solidFill>
                  <a:prstClr val="black"/>
                </a:solidFill>
                <a:latin typeface="Frutiger Next LT W1G" pitchFamily="34" charset="0"/>
              </a:rPr>
              <a:t>Flexibel (als </a:t>
            </a:r>
            <a:r>
              <a:rPr lang="de-DE" sz="2600" dirty="0" err="1">
                <a:solidFill>
                  <a:prstClr val="black"/>
                </a:solidFill>
                <a:latin typeface="Frutiger Next LT W1G" pitchFamily="34" charset="0"/>
              </a:rPr>
              <a:t>WiWi</a:t>
            </a:r>
            <a:r>
              <a:rPr lang="de-DE" sz="2600" dirty="0">
                <a:solidFill>
                  <a:prstClr val="black"/>
                </a:solidFill>
                <a:latin typeface="Frutiger Next LT W1G" pitchFamily="34" charset="0"/>
              </a:rPr>
              <a:t>-Modul, BWL-Modul, VWL-Modul)</a:t>
            </a:r>
          </a:p>
          <a:p>
            <a:pPr marL="857250" lvl="1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de-DE" sz="2600" dirty="0">
                <a:solidFill>
                  <a:prstClr val="black"/>
                </a:solidFill>
                <a:latin typeface="Frutiger Next LT W1G" pitchFamily="34" charset="0"/>
              </a:rPr>
              <a:t>Vorherige Absprache mit Professor sinnvoll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2729187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Ausland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26136" y="2223298"/>
            <a:ext cx="10515600" cy="4360382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sz="2400" b="1" dirty="0">
                <a:solidFill>
                  <a:prstClr val="black"/>
                </a:solidFill>
                <a:latin typeface="Frutiger Next LT W1G" pitchFamily="34" charset="0"/>
              </a:rPr>
              <a:t>Erstklausur</a:t>
            </a: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</a:rPr>
              <a:t> in Regensburg: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Entsprechendes Semester gilt als Fachsemester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Kein Urlaubssemester möglich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sz="2400" b="1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sz="2400" b="1" dirty="0">
                <a:solidFill>
                  <a:prstClr val="black"/>
                </a:solidFill>
                <a:latin typeface="Frutiger Next LT W1G" pitchFamily="34" charset="0"/>
              </a:rPr>
              <a:t>Wiederholungsklausur </a:t>
            </a: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</a:rPr>
              <a:t>in Regensburg: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	Gilt nicht als Fachsemester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	Kann aber auch um die Dauer des Aufenthalts geschoben werden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Symbol" pitchFamily="18" charset="2"/>
              <a:buChar char="-"/>
            </a:pPr>
            <a:endParaRPr lang="de-DE" sz="24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</a:rPr>
              <a:t>Beurlaubung wegen Praktikum </a:t>
            </a:r>
            <a:r>
              <a:rPr lang="de-DE" sz="2400" dirty="0">
                <a:solidFill>
                  <a:prstClr val="black"/>
                </a:solidFill>
                <a:latin typeface="Frutiger Next LT W1G" pitchFamily="34" charset="0"/>
                <a:sym typeface="Wingdings" pitchFamily="2" charset="2"/>
              </a:rPr>
              <a:t> keine Unterbrechung der Wiederholungsfrist!</a:t>
            </a:r>
            <a:endParaRPr lang="de-DE" sz="2400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sz="2400" dirty="0">
              <a:solidFill>
                <a:prstClr val="black"/>
              </a:solidFill>
              <a:latin typeface="Frutiger Next LT W1G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8449735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Sonstiges </a:t>
            </a:r>
          </a:p>
        </p:txBody>
      </p:sp>
      <p:sp>
        <p:nvSpPr>
          <p:cNvPr id="6" name="Titel 12">
            <a:extLst>
              <a:ext uri="{FF2B5EF4-FFF2-40B4-BE49-F238E27FC236}">
                <a16:creationId xmlns:a16="http://schemas.microsoft.com/office/drawing/2014/main" id="{F48F95B9-C7CC-E546-A414-8438EE120BAC}"/>
              </a:ext>
            </a:extLst>
          </p:cNvPr>
          <p:cNvSpPr txBox="1">
            <a:spLocks/>
          </p:cNvSpPr>
          <p:nvPr/>
        </p:nvSpPr>
        <p:spPr>
          <a:xfrm>
            <a:off x="838200" y="1654402"/>
            <a:ext cx="11353800" cy="69691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Sonstiges…normalerweise </a:t>
            </a:r>
          </a:p>
        </p:txBody>
      </p:sp>
      <p:pic>
        <p:nvPicPr>
          <p:cNvPr id="11" name="Picture 4" descr="Lustiges zu Weihnachten bild 7">
            <a:extLst>
              <a:ext uri="{FF2B5EF4-FFF2-40B4-BE49-F238E27FC236}">
                <a16:creationId xmlns:a16="http://schemas.microsoft.com/office/drawing/2014/main" id="{FEAC5FCA-0870-4F87-8C33-52283AFFA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84" y="2564904"/>
            <a:ext cx="4835128" cy="322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Inhaltsplatzhalter 2"/>
          <p:cNvSpPr txBox="1">
            <a:spLocks/>
          </p:cNvSpPr>
          <p:nvPr/>
        </p:nvSpPr>
        <p:spPr bwMode="auto">
          <a:xfrm>
            <a:off x="5839576" y="1849710"/>
            <a:ext cx="3355628" cy="4092575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Frutiger Next LT W1G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Frutiger Next LT W1G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Frutiger Next LT W1G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Frutiger Next LT W1G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Frutiger Next LT W1G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utiger Next LT W1G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Arial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utiger Next LT W1G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utiger Next LT W1G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FS-Sitzung jeden Mittwoch um 18:00 Uhr c.t.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utiger Next LT W1G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Glühweinverkauf jeden Donnerstag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utiger Next LT W1G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WiWi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-Weihnachtsfeier</a:t>
            </a:r>
            <a:endParaRPr kumimoji="0" lang="de-DE" sz="3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utiger Next LT W1G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utiger Next LT W1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714897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Sonstiges </a:t>
            </a:r>
          </a:p>
        </p:txBody>
      </p:sp>
      <p:sp>
        <p:nvSpPr>
          <p:cNvPr id="6" name="Titel 12">
            <a:extLst>
              <a:ext uri="{FF2B5EF4-FFF2-40B4-BE49-F238E27FC236}">
                <a16:creationId xmlns:a16="http://schemas.microsoft.com/office/drawing/2014/main" id="{F48F95B9-C7CC-E546-A414-8438EE120BAC}"/>
              </a:ext>
            </a:extLst>
          </p:cNvPr>
          <p:cNvSpPr txBox="1">
            <a:spLocks/>
          </p:cNvSpPr>
          <p:nvPr/>
        </p:nvSpPr>
        <p:spPr>
          <a:xfrm>
            <a:off x="838200" y="1654402"/>
            <a:ext cx="11353800" cy="69691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Links </a:t>
            </a:r>
          </a:p>
        </p:txBody>
      </p:sp>
      <p:sp>
        <p:nvSpPr>
          <p:cNvPr id="14" name="Inhaltsplatzhalter 2"/>
          <p:cNvSpPr txBox="1">
            <a:spLocks/>
          </p:cNvSpPr>
          <p:nvPr/>
        </p:nvSpPr>
        <p:spPr bwMode="auto">
          <a:xfrm>
            <a:off x="838200" y="2702560"/>
            <a:ext cx="11109960" cy="3738880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Frutiger Next LT W1G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Frutiger Next LT W1G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Frutiger Next LT W1G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Frutiger Next LT W1G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Frutiger Next LT W1G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EECE1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utiger Next LT W1G" pitchFamily="34" charset="0"/>
              <a:ea typeface="+mn-ea"/>
              <a:cs typeface="+mn-cs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7773"/>
            <a:ext cx="8419306" cy="2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15144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-29932" y="0"/>
            <a:ext cx="12221931" cy="68687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1721621" y="917421"/>
            <a:ext cx="4635996" cy="859829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bg1"/>
                </a:solidFill>
                <a:latin typeface="+mn-lt"/>
              </a:rPr>
              <a:t>UNIVERSITÄT</a:t>
            </a:r>
          </a:p>
        </p:txBody>
      </p:sp>
      <p:sp>
        <p:nvSpPr>
          <p:cNvPr id="7172" name="Textplatzhalter 9"/>
          <p:cNvSpPr>
            <a:spLocks noGrp="1"/>
          </p:cNvSpPr>
          <p:nvPr>
            <p:ph type="body" idx="1"/>
          </p:nvPr>
        </p:nvSpPr>
        <p:spPr>
          <a:xfrm>
            <a:off x="1721621" y="513653"/>
            <a:ext cx="7818328" cy="595504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Und wo seid ihr jetzt?</a:t>
            </a:r>
          </a:p>
        </p:txBody>
      </p:sp>
      <p:pic>
        <p:nvPicPr>
          <p:cNvPr id="3" name="Picture 2" descr="https://www.fachschaft-wirtschaft.de/sites/default/files/images/erstiportal/uni/Tei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401" y="1853450"/>
            <a:ext cx="5949263" cy="449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hteck 15"/>
          <p:cNvSpPr/>
          <p:nvPr/>
        </p:nvSpPr>
        <p:spPr>
          <a:xfrm>
            <a:off x="-29933" y="0"/>
            <a:ext cx="12221933" cy="68687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Datei:Universität Regensburg logo.svg –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624" y="2032566"/>
            <a:ext cx="6124891" cy="2814389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15" name="Rechteck 14"/>
          <p:cNvSpPr/>
          <p:nvPr/>
        </p:nvSpPr>
        <p:spPr>
          <a:xfrm>
            <a:off x="-21020" y="3991840"/>
            <a:ext cx="6199565" cy="2772620"/>
          </a:xfrm>
          <a:prstGeom prst="rect">
            <a:avLst/>
          </a:prstGeom>
          <a:blipFill dpi="0" rotWithShape="1">
            <a:blip r:embed="rId5">
              <a:alphaModFix amt="30000"/>
            </a:blip>
            <a:srcRect/>
            <a:stretch>
              <a:fillRect l="243" t="-388" r="961" b="-11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4288036" y="908395"/>
            <a:ext cx="6124892" cy="2814389"/>
          </a:xfrm>
          <a:prstGeom prst="rect">
            <a:avLst/>
          </a:prstGeom>
          <a:blipFill dpi="0" rotWithShape="1">
            <a:blip r:embed="rId5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5691141" y="3357284"/>
            <a:ext cx="6124892" cy="2814389"/>
          </a:xfrm>
          <a:prstGeom prst="rect">
            <a:avLst/>
          </a:prstGeom>
          <a:blipFill dpi="0" rotWithShape="1">
            <a:blip r:embed="rId5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-21020" y="0"/>
            <a:ext cx="5572467" cy="2439498"/>
          </a:xfrm>
          <a:prstGeom prst="rect">
            <a:avLst/>
          </a:prstGeom>
          <a:blipFill dpi="0" rotWithShape="1">
            <a:blip r:embed="rId5">
              <a:alphaModFix amt="60000"/>
            </a:blip>
            <a:srcRect/>
            <a:stretch>
              <a:fillRect l="-9913" t="-153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8695444" y="327483"/>
            <a:ext cx="3466625" cy="2814389"/>
          </a:xfrm>
          <a:prstGeom prst="rect">
            <a:avLst/>
          </a:prstGeom>
          <a:blipFill dpi="0" rotWithShape="1">
            <a:blip r:embed="rId5">
              <a:alphaModFix amt="80000"/>
            </a:blip>
            <a:srcRect/>
            <a:stretch>
              <a:fillRect l="-2" r="-76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/>
          <p:cNvSpPr/>
          <p:nvPr/>
        </p:nvSpPr>
        <p:spPr>
          <a:xfrm>
            <a:off x="6913203" y="1775649"/>
            <a:ext cx="5248866" cy="2814389"/>
          </a:xfrm>
          <a:prstGeom prst="rect">
            <a:avLst/>
          </a:prstGeom>
          <a:blipFill dpi="0" rotWithShape="1">
            <a:blip r:embed="rId5">
              <a:alphaModFix amt="30000"/>
            </a:blip>
            <a:srcRect/>
            <a:stretch>
              <a:fillRect r="-166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7213550" y="4064047"/>
            <a:ext cx="4948520" cy="2857012"/>
          </a:xfrm>
          <a:prstGeom prst="rect">
            <a:avLst/>
          </a:prstGeom>
          <a:blipFill dpi="0" rotWithShape="1">
            <a:blip r:embed="rId5">
              <a:alphaModFix amt="90000"/>
            </a:blip>
            <a:srcRect/>
            <a:stretch>
              <a:fillRect l="-1" t="1" r="-23773" b="14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2175717" y="24370"/>
            <a:ext cx="6193707" cy="2814389"/>
          </a:xfrm>
          <a:prstGeom prst="rect">
            <a:avLst/>
          </a:prstGeom>
          <a:blipFill dpi="0" rotWithShape="1">
            <a:blip r:embed="rId5">
              <a:alphaModFix amt="30000"/>
            </a:blip>
            <a:srcRect/>
            <a:stretch>
              <a:fillRect l="1" r="11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AE213E10-CE37-4840-9A79-BEB9343E02A6}"/>
              </a:ext>
            </a:extLst>
          </p:cNvPr>
          <p:cNvSpPr/>
          <p:nvPr/>
        </p:nvSpPr>
        <p:spPr>
          <a:xfrm>
            <a:off x="5879344" y="18228"/>
            <a:ext cx="6199565" cy="2772620"/>
          </a:xfrm>
          <a:prstGeom prst="rect">
            <a:avLst/>
          </a:prstGeom>
          <a:blipFill dpi="0" rotWithShape="1">
            <a:blip r:embed="rId5">
              <a:alphaModFix amt="30000"/>
            </a:blip>
            <a:srcRect/>
            <a:stretch>
              <a:fillRect l="243" t="-388" r="961" b="-11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F9A72465-947D-FB4A-B466-1B7C6E0DFAA1}"/>
              </a:ext>
            </a:extLst>
          </p:cNvPr>
          <p:cNvSpPr/>
          <p:nvPr/>
        </p:nvSpPr>
        <p:spPr>
          <a:xfrm>
            <a:off x="643652" y="1990672"/>
            <a:ext cx="6124892" cy="2814389"/>
          </a:xfrm>
          <a:prstGeom prst="rect">
            <a:avLst/>
          </a:prstGeom>
          <a:blipFill dpi="0" rotWithShape="1">
            <a:blip r:embed="rId5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544B2A4D-E801-284F-BD8E-7184A1498B6B}"/>
              </a:ext>
            </a:extLst>
          </p:cNvPr>
          <p:cNvSpPr/>
          <p:nvPr/>
        </p:nvSpPr>
        <p:spPr>
          <a:xfrm>
            <a:off x="9900935" y="2313491"/>
            <a:ext cx="2280113" cy="2814389"/>
          </a:xfrm>
          <a:prstGeom prst="rect">
            <a:avLst/>
          </a:prstGeom>
          <a:blipFill dpi="0" rotWithShape="1">
            <a:blip r:embed="rId5">
              <a:alphaModFix amt="80000"/>
            </a:blip>
            <a:srcRect/>
            <a:stretch>
              <a:fillRect l="-3" r="-1686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DC55CAAF-39F6-DF48-B78B-E00D32D0FCED}"/>
              </a:ext>
            </a:extLst>
          </p:cNvPr>
          <p:cNvSpPr/>
          <p:nvPr/>
        </p:nvSpPr>
        <p:spPr>
          <a:xfrm>
            <a:off x="2832091" y="4823289"/>
            <a:ext cx="6193707" cy="2045471"/>
          </a:xfrm>
          <a:prstGeom prst="rect">
            <a:avLst/>
          </a:prstGeom>
          <a:blipFill dpi="0" rotWithShape="1">
            <a:blip r:embed="rId5">
              <a:alphaModFix amt="30000"/>
            </a:blip>
            <a:srcRect/>
            <a:stretch>
              <a:fillRect l="3" t="1" r="1108" b="-375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67E27713-408D-0841-BBFE-2E5B8FFDD63F}"/>
              </a:ext>
            </a:extLst>
          </p:cNvPr>
          <p:cNvSpPr/>
          <p:nvPr/>
        </p:nvSpPr>
        <p:spPr>
          <a:xfrm>
            <a:off x="9850483" y="4792451"/>
            <a:ext cx="2320498" cy="2054789"/>
          </a:xfrm>
          <a:prstGeom prst="rect">
            <a:avLst/>
          </a:prstGeom>
          <a:blipFill dpi="0" rotWithShape="1">
            <a:blip r:embed="rId5">
              <a:alphaModFix amt="60000"/>
            </a:blip>
            <a:srcRect/>
            <a:stretch>
              <a:fillRect t="1500" r="-163948" b="-384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6627D99E-CBCC-7942-8838-44C81B653A3C}"/>
              </a:ext>
            </a:extLst>
          </p:cNvPr>
          <p:cNvSpPr/>
          <p:nvPr/>
        </p:nvSpPr>
        <p:spPr>
          <a:xfrm>
            <a:off x="5789486" y="4880403"/>
            <a:ext cx="6199565" cy="1977597"/>
          </a:xfrm>
          <a:prstGeom prst="rect">
            <a:avLst/>
          </a:prstGeom>
          <a:blipFill dpi="0" rotWithShape="1">
            <a:blip r:embed="rId5">
              <a:alphaModFix amt="30000"/>
            </a:blip>
            <a:srcRect/>
            <a:stretch>
              <a:fillRect l="243" t="-545" r="961" b="-417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80B4D615-ADD0-FB4F-B821-540317FC1AE4}"/>
              </a:ext>
            </a:extLst>
          </p:cNvPr>
          <p:cNvSpPr/>
          <p:nvPr/>
        </p:nvSpPr>
        <p:spPr>
          <a:xfrm>
            <a:off x="925393" y="5399198"/>
            <a:ext cx="4948520" cy="1475704"/>
          </a:xfrm>
          <a:prstGeom prst="rect">
            <a:avLst/>
          </a:prstGeom>
          <a:blipFill dpi="0" rotWithShape="1">
            <a:blip r:embed="rId5">
              <a:alphaModFix amt="90000"/>
            </a:blip>
            <a:srcRect/>
            <a:stretch>
              <a:fillRect l="-1" t="4" r="-23773" b="-907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651085" y="2874432"/>
            <a:ext cx="564492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Baskerville Old Face" panose="02020602080505020303" pitchFamily="18" charset="0"/>
              </a:rPr>
              <a:t>Danke für eure Aufmerksamkeit!!!</a:t>
            </a:r>
          </a:p>
        </p:txBody>
      </p:sp>
    </p:spTree>
    <p:extLst>
      <p:ext uri="{BB962C8B-B14F-4D97-AF65-F5344CB8AC3E}">
        <p14:creationId xmlns:p14="http://schemas.microsoft.com/office/powerpoint/2010/main" val="271620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7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in Bild, das Person, Gras, darstellend, Gruppe enthält.&#10;&#10;Automatisch generierte Beschreibung">
            <a:extLst>
              <a:ext uri="{FF2B5EF4-FFF2-40B4-BE49-F238E27FC236}">
                <a16:creationId xmlns:a16="http://schemas.microsoft.com/office/drawing/2014/main" id="{024C049D-2682-8446-BADD-E31002C81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9" b="5532"/>
          <a:stretch/>
        </p:blipFill>
        <p:spPr bwMode="auto">
          <a:xfrm>
            <a:off x="2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2020" y="3650778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+mj-lt"/>
              </a:rPr>
              <a:t>Fachschaft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Wirtschaft</a:t>
            </a:r>
            <a:br>
              <a:rPr lang="en-US" dirty="0">
                <a:solidFill>
                  <a:schemeClr val="tx1"/>
                </a:solidFill>
                <a:latin typeface="+mj-lt"/>
              </a:rPr>
            </a:b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585188"/>
      </p:ext>
    </p:extLst>
  </p:cSld>
  <p:clrMapOvr>
    <a:masterClrMapping/>
  </p:clrMapOvr>
  <p:transition spd="med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Fachschaft Wirtschaft</a:t>
            </a:r>
            <a:br>
              <a:rPr lang="de-DE" dirty="0"/>
            </a:b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838200" y="4264138"/>
            <a:ext cx="10515600" cy="1086830"/>
          </a:xfrm>
        </p:spPr>
        <p:txBody>
          <a:bodyPr/>
          <a:lstStyle/>
          <a:p>
            <a:pPr marL="0" indent="0">
              <a:buClr>
                <a:srgbClr val="AEA701"/>
              </a:buClr>
              <a:buNone/>
            </a:pPr>
            <a:r>
              <a:rPr lang="de-DE" dirty="0"/>
              <a:t>Auf </a:t>
            </a:r>
            <a:r>
              <a:rPr lang="de-DE" dirty="0" err="1"/>
              <a:t>Discord</a:t>
            </a:r>
            <a:r>
              <a:rPr lang="de-DE" dirty="0"/>
              <a:t>: </a:t>
            </a:r>
          </a:p>
        </p:txBody>
      </p:sp>
      <p:sp>
        <p:nvSpPr>
          <p:cNvPr id="6" name="Titel 12">
            <a:extLst>
              <a:ext uri="{FF2B5EF4-FFF2-40B4-BE49-F238E27FC236}">
                <a16:creationId xmlns:a16="http://schemas.microsoft.com/office/drawing/2014/main" id="{F48F95B9-C7CC-E546-A414-8438EE120BAC}"/>
              </a:ext>
            </a:extLst>
          </p:cNvPr>
          <p:cNvSpPr txBox="1">
            <a:spLocks/>
          </p:cNvSpPr>
          <p:nvPr/>
        </p:nvSpPr>
        <p:spPr>
          <a:xfrm>
            <a:off x="838200" y="1654402"/>
            <a:ext cx="7995138" cy="69691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Offizielle Studienberatung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72" y="2510912"/>
            <a:ext cx="2440686" cy="350645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687568" y="4264138"/>
            <a:ext cx="5852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u="sng" dirty="0">
                <a:hlinkClick r:id="rId3"/>
              </a:rPr>
              <a:t>https://discord.gg/cFYGYekBs3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389574405"/>
      </p:ext>
    </p:extLst>
  </p:cSld>
  <p:clrMapOvr>
    <a:masterClrMapping/>
  </p:clrMapOvr>
  <p:transition spd="med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Fachschaft Wirtschaft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4000" dirty="0"/>
          </a:p>
          <a:p>
            <a:endParaRPr lang="de-DE" dirty="0"/>
          </a:p>
        </p:txBody>
      </p:sp>
      <p:sp>
        <p:nvSpPr>
          <p:cNvPr id="6" name="Titel 12">
            <a:extLst>
              <a:ext uri="{FF2B5EF4-FFF2-40B4-BE49-F238E27FC236}">
                <a16:creationId xmlns:a16="http://schemas.microsoft.com/office/drawing/2014/main" id="{F48F95B9-C7CC-E546-A414-8438EE120BAC}"/>
              </a:ext>
            </a:extLst>
          </p:cNvPr>
          <p:cNvSpPr txBox="1">
            <a:spLocks/>
          </p:cNvSpPr>
          <p:nvPr/>
        </p:nvSpPr>
        <p:spPr>
          <a:xfrm>
            <a:off x="838200" y="1654402"/>
            <a:ext cx="9640824" cy="69691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Infos immer </a:t>
            </a:r>
            <a:r>
              <a:rPr lang="de-DE" b="1" dirty="0" err="1"/>
              <a:t>up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date</a:t>
            </a:r>
            <a:r>
              <a:rPr lang="de-DE" b="1" dirty="0"/>
              <a:t> auf:</a:t>
            </a:r>
            <a:endParaRPr lang="de-DE" b="1" u="sng" dirty="0">
              <a:solidFill>
                <a:srgbClr val="C3E25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0D4517A-FD93-DE4B-A1DF-7C2DBE326DB0}"/>
              </a:ext>
            </a:extLst>
          </p:cNvPr>
          <p:cNvSpPr/>
          <p:nvPr/>
        </p:nvSpPr>
        <p:spPr>
          <a:xfrm>
            <a:off x="431832" y="5675320"/>
            <a:ext cx="6048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>
                <a:latin typeface="Frutiger Next LT W1G" pitchFamily="34" charset="0"/>
              </a:rPr>
              <a:t>www.fachschaft-wirtschaft.de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805" y="3231977"/>
            <a:ext cx="2340447" cy="2298403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868277" y="3047773"/>
            <a:ext cx="5175504" cy="31320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200313" y="3047773"/>
            <a:ext cx="3553031" cy="30639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235" y="3199047"/>
            <a:ext cx="2497265" cy="246982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7200313" y="5686204"/>
            <a:ext cx="3299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Instagram: @</a:t>
            </a:r>
            <a:r>
              <a:rPr lang="de-DE" sz="2400" b="1" dirty="0" err="1"/>
              <a:t>fs_wiwi_ur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77634720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-29932" y="0"/>
            <a:ext cx="12221931" cy="68687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-29931" y="917421"/>
            <a:ext cx="6387548" cy="859829"/>
          </a:xfrm>
        </p:spPr>
        <p:txBody>
          <a:bodyPr>
            <a:normAutofit fontScale="90000"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+mn-lt"/>
              </a:rPr>
              <a:t>STUDIUM</a:t>
            </a:r>
          </a:p>
        </p:txBody>
      </p:sp>
      <p:sp>
        <p:nvSpPr>
          <p:cNvPr id="7172" name="Textplatzhalter 9"/>
          <p:cNvSpPr>
            <a:spLocks noGrp="1"/>
          </p:cNvSpPr>
          <p:nvPr>
            <p:ph type="body" idx="1"/>
          </p:nvPr>
        </p:nvSpPr>
        <p:spPr>
          <a:xfrm>
            <a:off x="1721621" y="513653"/>
            <a:ext cx="7818328" cy="595504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chemeClr val="bg1"/>
                </a:solidFill>
              </a:rPr>
              <a:t>Wofür seid ihr eigentlich hier?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t="26556" b="28383"/>
          <a:stretch/>
        </p:blipFill>
        <p:spPr>
          <a:xfrm>
            <a:off x="4043771" y="1750499"/>
            <a:ext cx="4104456" cy="4004685"/>
          </a:xfrm>
          <a:prstGeom prst="rect">
            <a:avLst/>
          </a:prstGeom>
        </p:spPr>
      </p:pic>
      <p:pic>
        <p:nvPicPr>
          <p:cNvPr id="24" name="Picture 9" descr="Logo FS WiWi mit FIPS">
            <a:extLst>
              <a:ext uri="{FF2B5EF4-FFF2-40B4-BE49-F238E27FC236}">
                <a16:creationId xmlns:a16="http://schemas.microsoft.com/office/drawing/2014/main" id="{B37A744F-E4DD-9B44-80A8-C956654A3B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1428" t="81176" r="29662" b="288"/>
          <a:stretch/>
        </p:blipFill>
        <p:spPr bwMode="auto">
          <a:xfrm>
            <a:off x="5012144" y="6014152"/>
            <a:ext cx="2167709" cy="51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hteck 15"/>
          <p:cNvSpPr/>
          <p:nvPr/>
        </p:nvSpPr>
        <p:spPr>
          <a:xfrm>
            <a:off x="-29933" y="0"/>
            <a:ext cx="12221933" cy="68687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Datei:Universität Regensburg logo.svg –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624" y="2032566"/>
            <a:ext cx="6124891" cy="2814389"/>
          </a:xfrm>
          <a:prstGeom prst="rect">
            <a:avLst/>
          </a:prstGeom>
          <a:noFill/>
          <a:effectLst>
            <a:softEdge rad="0"/>
          </a:effectLst>
        </p:spPr>
      </p:pic>
      <p:sp>
        <p:nvSpPr>
          <p:cNvPr id="15" name="Rechteck 14"/>
          <p:cNvSpPr/>
          <p:nvPr/>
        </p:nvSpPr>
        <p:spPr>
          <a:xfrm>
            <a:off x="-21020" y="3991840"/>
            <a:ext cx="6199565" cy="2772620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l="243" t="-388" r="961" b="-11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4288036" y="908395"/>
            <a:ext cx="6124892" cy="2814389"/>
          </a:xfrm>
          <a:prstGeom prst="rect">
            <a:avLst/>
          </a:prstGeom>
          <a:blipFill dpi="0" rotWithShape="1">
            <a:blip r:embed="rId6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5691141" y="3357284"/>
            <a:ext cx="6124892" cy="2814389"/>
          </a:xfrm>
          <a:prstGeom prst="rect">
            <a:avLst/>
          </a:prstGeom>
          <a:blipFill dpi="0" rotWithShape="1">
            <a:blip r:embed="rId6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-21020" y="0"/>
            <a:ext cx="5572467" cy="2439498"/>
          </a:xfrm>
          <a:prstGeom prst="rect">
            <a:avLst/>
          </a:prstGeom>
          <a:blipFill dpi="0" rotWithShape="1">
            <a:blip r:embed="rId6">
              <a:alphaModFix amt="60000"/>
            </a:blip>
            <a:srcRect/>
            <a:stretch>
              <a:fillRect l="-9913" t="-153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8695444" y="327483"/>
            <a:ext cx="3466625" cy="2814389"/>
          </a:xfrm>
          <a:prstGeom prst="rect">
            <a:avLst/>
          </a:prstGeom>
          <a:blipFill dpi="0" rotWithShape="1">
            <a:blip r:embed="rId6">
              <a:alphaModFix amt="80000"/>
            </a:blip>
            <a:srcRect/>
            <a:stretch>
              <a:fillRect l="-2" r="-766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Rechteck 21"/>
          <p:cNvSpPr/>
          <p:nvPr/>
        </p:nvSpPr>
        <p:spPr>
          <a:xfrm>
            <a:off x="6913203" y="1775649"/>
            <a:ext cx="5248866" cy="2814389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r="-166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7213550" y="4064047"/>
            <a:ext cx="4948520" cy="2857012"/>
          </a:xfrm>
          <a:prstGeom prst="rect">
            <a:avLst/>
          </a:prstGeom>
          <a:blipFill dpi="0" rotWithShape="1">
            <a:blip r:embed="rId6">
              <a:alphaModFix amt="90000"/>
            </a:blip>
            <a:srcRect/>
            <a:stretch>
              <a:fillRect l="-1" t="1" r="-23773" b="14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2175717" y="24370"/>
            <a:ext cx="6193707" cy="2814389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l="1" r="11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AE213E10-CE37-4840-9A79-BEB9343E02A6}"/>
              </a:ext>
            </a:extLst>
          </p:cNvPr>
          <p:cNvSpPr/>
          <p:nvPr/>
        </p:nvSpPr>
        <p:spPr>
          <a:xfrm>
            <a:off x="5879344" y="18228"/>
            <a:ext cx="6199565" cy="2772620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l="243" t="-388" r="961" b="-11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F9A72465-947D-FB4A-B466-1B7C6E0DFAA1}"/>
              </a:ext>
            </a:extLst>
          </p:cNvPr>
          <p:cNvSpPr/>
          <p:nvPr/>
        </p:nvSpPr>
        <p:spPr>
          <a:xfrm>
            <a:off x="643652" y="1990672"/>
            <a:ext cx="6124892" cy="2814389"/>
          </a:xfrm>
          <a:prstGeom prst="rect">
            <a:avLst/>
          </a:prstGeom>
          <a:blipFill dpi="0" rotWithShape="1">
            <a:blip r:embed="rId6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544B2A4D-E801-284F-BD8E-7184A1498B6B}"/>
              </a:ext>
            </a:extLst>
          </p:cNvPr>
          <p:cNvSpPr/>
          <p:nvPr/>
        </p:nvSpPr>
        <p:spPr>
          <a:xfrm>
            <a:off x="9900935" y="2313491"/>
            <a:ext cx="2280113" cy="2814389"/>
          </a:xfrm>
          <a:prstGeom prst="rect">
            <a:avLst/>
          </a:prstGeom>
          <a:blipFill dpi="0" rotWithShape="1">
            <a:blip r:embed="rId6">
              <a:alphaModFix amt="80000"/>
            </a:blip>
            <a:srcRect/>
            <a:stretch>
              <a:fillRect l="-3" r="-1686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DC55CAAF-39F6-DF48-B78B-E00D32D0FCED}"/>
              </a:ext>
            </a:extLst>
          </p:cNvPr>
          <p:cNvSpPr/>
          <p:nvPr/>
        </p:nvSpPr>
        <p:spPr>
          <a:xfrm>
            <a:off x="2832091" y="4823289"/>
            <a:ext cx="6193707" cy="2045471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l="3" t="1" r="1108" b="-375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67E27713-408D-0841-BBFE-2E5B8FFDD63F}"/>
              </a:ext>
            </a:extLst>
          </p:cNvPr>
          <p:cNvSpPr/>
          <p:nvPr/>
        </p:nvSpPr>
        <p:spPr>
          <a:xfrm>
            <a:off x="9850483" y="4792451"/>
            <a:ext cx="2320498" cy="2054789"/>
          </a:xfrm>
          <a:prstGeom prst="rect">
            <a:avLst/>
          </a:prstGeom>
          <a:blipFill dpi="0" rotWithShape="1">
            <a:blip r:embed="rId6">
              <a:alphaModFix amt="60000"/>
            </a:blip>
            <a:srcRect/>
            <a:stretch>
              <a:fillRect t="1500" r="-163948" b="-384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6627D99E-CBCC-7942-8838-44C81B653A3C}"/>
              </a:ext>
            </a:extLst>
          </p:cNvPr>
          <p:cNvSpPr/>
          <p:nvPr/>
        </p:nvSpPr>
        <p:spPr>
          <a:xfrm>
            <a:off x="5789486" y="4880403"/>
            <a:ext cx="6199565" cy="1977597"/>
          </a:xfrm>
          <a:prstGeom prst="rect">
            <a:avLst/>
          </a:prstGeom>
          <a:blipFill dpi="0" rotWithShape="1">
            <a:blip r:embed="rId6">
              <a:alphaModFix amt="30000"/>
            </a:blip>
            <a:srcRect/>
            <a:stretch>
              <a:fillRect l="243" t="-545" r="961" b="-417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80B4D615-ADD0-FB4F-B821-540317FC1AE4}"/>
              </a:ext>
            </a:extLst>
          </p:cNvPr>
          <p:cNvSpPr/>
          <p:nvPr/>
        </p:nvSpPr>
        <p:spPr>
          <a:xfrm>
            <a:off x="925393" y="5399198"/>
            <a:ext cx="4948520" cy="1475704"/>
          </a:xfrm>
          <a:prstGeom prst="rect">
            <a:avLst/>
          </a:prstGeom>
          <a:blipFill dpi="0" rotWithShape="1">
            <a:blip r:embed="rId6">
              <a:alphaModFix amt="90000"/>
            </a:blip>
            <a:srcRect/>
            <a:stretch>
              <a:fillRect l="-1" t="4" r="-23773" b="-9071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807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7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llgemeines – Recherchenetzwerk Satanismus und rituelle Gewalt">
            <a:extLst>
              <a:ext uri="{FF2B5EF4-FFF2-40B4-BE49-F238E27FC236}">
                <a16:creationId xmlns:a16="http://schemas.microsoft.com/office/drawing/2014/main" id="{2F708D03-06C0-6F4E-B7BA-B7BEC9454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2020" y="388725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+mj-lt"/>
              </a:rPr>
              <a:t>Allgemeines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007266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Phase 1: 90 ECTS</a:t>
            </a:r>
          </a:p>
          <a:p>
            <a:pPr marL="45720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Phase 2: 90 ECTS</a:t>
            </a:r>
          </a:p>
          <a:p>
            <a:pPr marL="45720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45720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Symbol" pitchFamily="18" charset="2"/>
              <a:buChar char="Þ"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Gesamtanzahl: 180 ECTS</a:t>
            </a:r>
          </a:p>
          <a:p>
            <a:pPr marL="45720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de-DE" dirty="0">
              <a:solidFill>
                <a:prstClr val="black"/>
              </a:solidFill>
              <a:latin typeface="Frutiger Next LT W1G" pitchFamily="34" charset="0"/>
            </a:endParaRPr>
          </a:p>
          <a:p>
            <a:pPr marL="45720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Alle bis zum Ende des 3. Semesters nicht angetretenen Klausuren der 1.Phase gelten als </a:t>
            </a:r>
            <a:r>
              <a:rPr lang="de-DE" b="1" dirty="0">
                <a:solidFill>
                  <a:prstClr val="black"/>
                </a:solidFill>
                <a:latin typeface="Frutiger Next LT W1G" pitchFamily="34" charset="0"/>
              </a:rPr>
              <a:t>erstmalig</a:t>
            </a:r>
            <a:r>
              <a:rPr lang="de-DE" dirty="0">
                <a:solidFill>
                  <a:prstClr val="black"/>
                </a:solidFill>
                <a:latin typeface="Frutiger Next LT W1G" pitchFamily="34" charset="0"/>
              </a:rPr>
              <a:t> nicht bestanden!</a:t>
            </a:r>
          </a:p>
          <a:p>
            <a:endParaRPr lang="de-DE" dirty="0"/>
          </a:p>
        </p:txBody>
      </p:sp>
      <p:sp>
        <p:nvSpPr>
          <p:cNvPr id="6" name="Titel 12">
            <a:extLst>
              <a:ext uri="{FF2B5EF4-FFF2-40B4-BE49-F238E27FC236}">
                <a16:creationId xmlns:a16="http://schemas.microsoft.com/office/drawing/2014/main" id="{F48F95B9-C7CC-E546-A414-8438EE120BAC}"/>
              </a:ext>
            </a:extLst>
          </p:cNvPr>
          <p:cNvSpPr txBox="1">
            <a:spLocks/>
          </p:cNvSpPr>
          <p:nvPr/>
        </p:nvSpPr>
        <p:spPr>
          <a:xfrm>
            <a:off x="838200" y="1654402"/>
            <a:ext cx="7995138" cy="69691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Aufbau des Bachelors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88751388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1086</Words>
  <Application>Microsoft Macintosh PowerPoint</Application>
  <PresentationFormat>Breitbild</PresentationFormat>
  <Paragraphs>249</Paragraphs>
  <Slides>35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3" baseType="lpstr">
      <vt:lpstr>Arial</vt:lpstr>
      <vt:lpstr>Baskerville Old Face</vt:lpstr>
      <vt:lpstr>Calibri</vt:lpstr>
      <vt:lpstr>Calibri Light</vt:lpstr>
      <vt:lpstr>Frutiger Next LT W1G</vt:lpstr>
      <vt:lpstr>Symbol</vt:lpstr>
      <vt:lpstr>Wingdings</vt:lpstr>
      <vt:lpstr>Office</vt:lpstr>
      <vt:lpstr>PowerPoint-Präsentation</vt:lpstr>
      <vt:lpstr>PowerPoint-Präsentation</vt:lpstr>
      <vt:lpstr>DIE FACHSCHAFT WIRTSCHAFT</vt:lpstr>
      <vt:lpstr>Fachschaft Wirtschaft </vt:lpstr>
      <vt:lpstr>Fachschaft Wirtschaft </vt:lpstr>
      <vt:lpstr>Fachschaft Wirtschaft</vt:lpstr>
      <vt:lpstr>STUDIUM</vt:lpstr>
      <vt:lpstr>Allgemeines</vt:lpstr>
      <vt:lpstr>Allgemeines</vt:lpstr>
      <vt:lpstr>Allgemeines</vt:lpstr>
      <vt:lpstr>Allgemeines </vt:lpstr>
      <vt:lpstr>2. Phase VWL </vt:lpstr>
      <vt:lpstr>2. Phase VWL </vt:lpstr>
      <vt:lpstr>2. Phase VWL </vt:lpstr>
      <vt:lpstr>2. Phase VWL </vt:lpstr>
      <vt:lpstr>2. Phase VWL </vt:lpstr>
      <vt:lpstr>2. Phase VWL </vt:lpstr>
      <vt:lpstr>2. Phase VWL</vt:lpstr>
      <vt:lpstr>2. Phase IVWL </vt:lpstr>
      <vt:lpstr>2. Phase IVWL </vt:lpstr>
      <vt:lpstr>2. Phase IVWL </vt:lpstr>
      <vt:lpstr>2. Phase IVWL </vt:lpstr>
      <vt:lpstr>2. Phase IVWL </vt:lpstr>
      <vt:lpstr>2. Phase IVWL </vt:lpstr>
      <vt:lpstr>2. Phase IVWL </vt:lpstr>
      <vt:lpstr>2. Phase</vt:lpstr>
      <vt:lpstr>2. Phase</vt:lpstr>
      <vt:lpstr>2. Phase </vt:lpstr>
      <vt:lpstr>Ausland </vt:lpstr>
      <vt:lpstr>Ausland </vt:lpstr>
      <vt:lpstr>Ausland </vt:lpstr>
      <vt:lpstr>Ausland </vt:lpstr>
      <vt:lpstr>Sonstiges </vt:lpstr>
      <vt:lpstr>Sonstiges </vt:lpstr>
      <vt:lpstr>UNIVERSITÄT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fij30560</dc:creator>
  <cp:lastModifiedBy>Marlene Loew</cp:lastModifiedBy>
  <cp:revision>5</cp:revision>
  <dcterms:created xsi:type="dcterms:W3CDTF">2020-12-06T21:06:40Z</dcterms:created>
  <dcterms:modified xsi:type="dcterms:W3CDTF">2021-11-25T08:46:25Z</dcterms:modified>
</cp:coreProperties>
</file>