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8" r:id="rId4"/>
    <p:sldId id="276" r:id="rId5"/>
    <p:sldId id="275" r:id="rId6"/>
    <p:sldId id="285" r:id="rId7"/>
    <p:sldId id="287" r:id="rId8"/>
    <p:sldId id="286" r:id="rId9"/>
    <p:sldId id="299" r:id="rId10"/>
    <p:sldId id="281" r:id="rId11"/>
    <p:sldId id="300" r:id="rId12"/>
    <p:sldId id="273" r:id="rId13"/>
    <p:sldId id="280" r:id="rId14"/>
    <p:sldId id="301" r:id="rId15"/>
    <p:sldId id="288" r:id="rId16"/>
    <p:sldId id="289" r:id="rId17"/>
    <p:sldId id="291" r:id="rId18"/>
    <p:sldId id="274" r:id="rId19"/>
    <p:sldId id="282" r:id="rId20"/>
    <p:sldId id="283" r:id="rId21"/>
    <p:sldId id="279" r:id="rId22"/>
    <p:sldId id="278" r:id="rId23"/>
    <p:sldId id="292" r:id="rId24"/>
    <p:sldId id="293" r:id="rId25"/>
    <p:sldId id="272" r:id="rId26"/>
    <p:sldId id="284" r:id="rId27"/>
    <p:sldId id="295" r:id="rId28"/>
    <p:sldId id="261" r:id="rId29"/>
    <p:sldId id="294" r:id="rId30"/>
    <p:sldId id="262" r:id="rId31"/>
    <p:sldId id="263" r:id="rId32"/>
    <p:sldId id="296" r:id="rId33"/>
    <p:sldId id="264" r:id="rId34"/>
    <p:sldId id="266" r:id="rId35"/>
    <p:sldId id="297" r:id="rId36"/>
    <p:sldId id="267" r:id="rId37"/>
    <p:sldId id="268" r:id="rId38"/>
    <p:sldId id="298" r:id="rId39"/>
    <p:sldId id="269" r:id="rId4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939"/>
    <a:srgbClr val="A8A8A8"/>
    <a:srgbClr val="A9D18E"/>
    <a:srgbClr val="2F5597"/>
    <a:srgbClr val="C6D9F1"/>
    <a:srgbClr val="D9D9D9"/>
    <a:srgbClr val="4F81BD"/>
    <a:srgbClr val="AEA700"/>
    <a:srgbClr val="59595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651" autoAdjust="0"/>
  </p:normalViewPr>
  <p:slideViewPr>
    <p:cSldViewPr>
      <p:cViewPr varScale="1">
        <p:scale>
          <a:sx n="72" d="100"/>
          <a:sy n="72" d="100"/>
        </p:scale>
        <p:origin x="1296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2568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B7780-B50B-474C-85C6-0B4009B6F014}" type="datetimeFigureOut">
              <a:rPr lang="de-DE" smtClean="0"/>
              <a:pPr/>
              <a:t>21.11.2019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DEED9-C1BB-4DBE-A071-13CC6F6B90F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FB102-D3AF-431C-A902-ADE5B2A48608}" type="datetimeFigureOut">
              <a:rPr lang="de-DE" smtClean="0"/>
              <a:pPr/>
              <a:t>21.11.2019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1E745-E753-4EB9-8485-6560CD204B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Vorstellung, Wer hat denn bisher wissenschaftlich gearbeitet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265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715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Frage: Hand hoch wer was jeweils studiert?</a:t>
            </a:r>
          </a:p>
          <a:p>
            <a:r>
              <a:rPr lang="de-DE" dirty="0"/>
              <a:t>Jemand nicht im 5.Fachsemester? Erste Studienphase noch nicht abgeschlossen?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073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Zulosung</a:t>
            </a:r>
            <a:r>
              <a:rPr lang="de-DE" dirty="0"/>
              <a:t> gilt sowohl für erst als auch Zweitversuch</a:t>
            </a:r>
          </a:p>
          <a:p>
            <a:r>
              <a:rPr lang="de-DE" dirty="0" err="1"/>
              <a:t>Bearbeitunsgzeit</a:t>
            </a:r>
            <a:r>
              <a:rPr lang="de-DE" dirty="0"/>
              <a:t> am besten schon im vorhinein klären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883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err="1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182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VWL/IVWL: Themenvergabe über Lehrstühle, theoretische jederzeit möglich, aber auf Beschränkungen der </a:t>
            </a:r>
            <a:r>
              <a:rPr lang="de-DE" dirty="0" err="1"/>
              <a:t>Lehrstühe</a:t>
            </a:r>
            <a:r>
              <a:rPr lang="de-DE" dirty="0"/>
              <a:t> achten (online, am besten vorbeigehen)</a:t>
            </a:r>
          </a:p>
          <a:p>
            <a:r>
              <a:rPr lang="de-DE" dirty="0" err="1"/>
              <a:t>Winfo</a:t>
            </a:r>
            <a:r>
              <a:rPr lang="de-DE" dirty="0"/>
              <a:t>: Hier werden die Themen nochmals vorgestellt, kann aber auch eigenes Thema gewählt werden, dazu zu passendem Lehrstuhl gehen</a:t>
            </a:r>
          </a:p>
          <a:p>
            <a:endParaRPr lang="de-DE" dirty="0"/>
          </a:p>
          <a:p>
            <a:r>
              <a:rPr lang="de-DE" dirty="0"/>
              <a:t>Tipp: Pflichtseminar am besten vorher belegen und ggf. schon auf den Bachelorarbeitslehrstuhl abstimmen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8794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142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Veranstaltungen: Richtig recherchieren, Citavi, </a:t>
            </a:r>
            <a:r>
              <a:rPr lang="de-DE" dirty="0" err="1"/>
              <a:t>Bibführung</a:t>
            </a:r>
            <a:r>
              <a:rPr lang="de-DE" dirty="0"/>
              <a:t> etc. jetzt nutzen</a:t>
            </a:r>
          </a:p>
          <a:p>
            <a:r>
              <a:rPr lang="de-DE" dirty="0"/>
              <a:t>Für</a:t>
            </a:r>
            <a:r>
              <a:rPr lang="de-DE" baseline="0" dirty="0"/>
              <a:t> </a:t>
            </a:r>
            <a:r>
              <a:rPr lang="de-DE" baseline="0" dirty="0" err="1"/>
              <a:t>Citavi</a:t>
            </a:r>
            <a:r>
              <a:rPr lang="de-DE" baseline="0" dirty="0"/>
              <a:t> </a:t>
            </a:r>
            <a:r>
              <a:rPr lang="de-DE" baseline="0" dirty="0" err="1"/>
              <a:t>etc</a:t>
            </a:r>
            <a:r>
              <a:rPr lang="de-DE" baseline="0" dirty="0"/>
              <a:t> hat Uni eine Lizenz, daher kostenloser Download im Softwarekatalog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9058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Veranstaltungen: Richtig recherchieren, Citavi, </a:t>
            </a:r>
            <a:r>
              <a:rPr lang="de-DE" dirty="0" err="1"/>
              <a:t>Bibführung</a:t>
            </a:r>
            <a:r>
              <a:rPr lang="de-DE" dirty="0"/>
              <a:t>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0331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Veranstaltungen: Richtig recherchieren, Citavi, </a:t>
            </a:r>
            <a:r>
              <a:rPr lang="de-DE" dirty="0" err="1"/>
              <a:t>Bibführung</a:t>
            </a:r>
            <a:r>
              <a:rPr lang="de-DE" dirty="0"/>
              <a:t>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7899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Eignung im folgenden erläutern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2412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79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Eignung im folgenden erläutern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0655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507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Zusatzinfo: Bachelorarbeit kann auch an einer ausländischen Universität in Verbindung mit einem Auslandsemester geschrieben werde, aber gesonderte Bedingungen zu beachten, im Prüfungsamt beraten lassen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976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 &gt;4,0: wird vom zweiten Prüfer gelesen, arithmetisches Mittel daraus</a:t>
            </a:r>
          </a:p>
          <a:p>
            <a:r>
              <a:rPr lang="de-DE" dirty="0"/>
              <a:t>Frist wird durch Urlaubssemester NICHT unterbrochen, bei Nichteinhalten: Bachelor nicht bestanden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821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Übereinstimmender Titel: Auch auf Punkte,</a:t>
            </a:r>
            <a:r>
              <a:rPr lang="de-DE" baseline="0" dirty="0"/>
              <a:t> Anführungsstriche etc. achten wie im Schreiben bzw. </a:t>
            </a:r>
            <a:r>
              <a:rPr lang="de-DE" baseline="0" dirty="0" err="1"/>
              <a:t>Flexnow</a:t>
            </a:r>
            <a:r>
              <a:rPr lang="de-DE" baseline="0" dirty="0"/>
              <a:t> -&gt; bei Fehlern an den Betreuer wenden</a:t>
            </a:r>
          </a:p>
          <a:p>
            <a:r>
              <a:rPr lang="de-DE" baseline="0" dirty="0"/>
              <a:t>Keine Plastikspiralbindung</a:t>
            </a:r>
          </a:p>
          <a:p>
            <a:r>
              <a:rPr lang="de-DE" baseline="0" dirty="0"/>
              <a:t>Versenden auch per Post möglich, nur mit Sendungsnummer, Poststempel zählt als Abgabedatum</a:t>
            </a:r>
          </a:p>
          <a:p>
            <a:endParaRPr lang="de-DE" baseline="0" dirty="0"/>
          </a:p>
          <a:p>
            <a:r>
              <a:rPr lang="de-DE" baseline="0" dirty="0"/>
              <a:t>Auf Einverständnis und Eidesstaatliche Erklärung folgen noch weitere Infos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826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Einverständniserklärung liegt dem</a:t>
            </a:r>
            <a:r>
              <a:rPr lang="de-DE" baseline="0" dirty="0"/>
              <a:t> Schreiben bei und ist zum Download Verfügbar auf der PA Seite</a:t>
            </a:r>
          </a:p>
          <a:p>
            <a:r>
              <a:rPr lang="de-DE" baseline="0" dirty="0"/>
              <a:t>Muss in jedem Fall mitabgegeben werden</a:t>
            </a:r>
          </a:p>
          <a:p>
            <a:r>
              <a:rPr lang="de-DE" baseline="0" dirty="0"/>
              <a:t>Worum geht’s? Ihr könnt eure Abschlussarbeit der </a:t>
            </a:r>
            <a:r>
              <a:rPr lang="de-DE" baseline="0" dirty="0" err="1"/>
              <a:t>Bib</a:t>
            </a:r>
            <a:r>
              <a:rPr lang="de-DE" baseline="0" dirty="0"/>
              <a:t> zugänglich machen –&gt; wenn ihr das wollt dann 3. Exemplar einreichen und </a:t>
            </a:r>
            <a:r>
              <a:rPr lang="de-DE" baseline="0" dirty="0" err="1"/>
              <a:t>vorallem</a:t>
            </a:r>
            <a:r>
              <a:rPr lang="de-DE" baseline="0" dirty="0"/>
              <a:t> die Unterschrift der Erstgutachters einholen!</a:t>
            </a:r>
          </a:p>
          <a:p>
            <a:r>
              <a:rPr lang="de-DE" baseline="0" dirty="0"/>
              <a:t>Wenn nicht einfach Kreuz bei nicht und unterschreiben</a:t>
            </a:r>
          </a:p>
          <a:p>
            <a:endParaRPr lang="de-DE" baseline="0" dirty="0"/>
          </a:p>
          <a:p>
            <a:r>
              <a:rPr lang="de-DE" baseline="0" dirty="0"/>
              <a:t>Wird aber nicht mitgebunden!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885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Anders bei Eidesstaatlicher</a:t>
            </a:r>
            <a:r>
              <a:rPr lang="de-DE" baseline="0" dirty="0"/>
              <a:t> Erklärung -&gt; teil der </a:t>
            </a:r>
            <a:r>
              <a:rPr lang="de-DE" baseline="0" dirty="0" err="1"/>
              <a:t>Ba</a:t>
            </a:r>
            <a:r>
              <a:rPr lang="de-DE" baseline="0" dirty="0"/>
              <a:t> auf der letzten Seite (Vorsicht keine Nummerierung)</a:t>
            </a:r>
          </a:p>
          <a:p>
            <a:endParaRPr lang="de-DE" baseline="0" dirty="0"/>
          </a:p>
          <a:p>
            <a:r>
              <a:rPr lang="de-DE" dirty="0"/>
              <a:t>Vorsicht!</a:t>
            </a:r>
            <a:r>
              <a:rPr lang="de-DE" baseline="0" dirty="0"/>
              <a:t> Letzter Satz hat sich geändert, früher musste man eine CD beim Prüfungsamt abgeben, jetzt keine elektronische Ausfertigung mehr, sondern direkt beim Prüfer einreichen</a:t>
            </a:r>
          </a:p>
          <a:p>
            <a:endParaRPr lang="de-DE" baseline="0" dirty="0"/>
          </a:p>
          <a:p>
            <a:r>
              <a:rPr lang="de-DE" baseline="0" dirty="0"/>
              <a:t>Unbedingt vorher mit dem Prüfer absprechen in welcher Form, was genau und wann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950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836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59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10.07.2018</a:t>
            </a:r>
          </a:p>
        </p:txBody>
      </p:sp>
      <p:sp>
        <p:nvSpPr>
          <p:cNvPr id="12" name="Rectangle 16"/>
          <p:cNvSpPr txBox="1">
            <a:spLocks noChangeArrowheads="1"/>
          </p:cNvSpPr>
          <p:nvPr userDrawn="1"/>
        </p:nvSpPr>
        <p:spPr bwMode="auto">
          <a:xfrm>
            <a:off x="5273702" y="692150"/>
            <a:ext cx="32273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Max Mustermann</a:t>
            </a:r>
            <a:b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Referat Kommunikation &amp; Marketing </a:t>
            </a: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Verwaltung</a:t>
            </a:r>
          </a:p>
        </p:txBody>
      </p:sp>
      <p:grpSp>
        <p:nvGrpSpPr>
          <p:cNvPr id="13" name="Group 27"/>
          <p:cNvGrpSpPr>
            <a:grpSpLocks/>
          </p:cNvGrpSpPr>
          <p:nvPr userDrawn="1"/>
        </p:nvGrpSpPr>
        <p:grpSpPr bwMode="auto">
          <a:xfrm>
            <a:off x="0" y="1"/>
            <a:ext cx="9144000" cy="6858000"/>
            <a:chOff x="0" y="0"/>
            <a:chExt cx="5760" cy="4320"/>
          </a:xfrm>
        </p:grpSpPr>
        <p:pic>
          <p:nvPicPr>
            <p:cNvPr id="14" name="Picture 2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007"/>
              <a:ext cx="3065" cy="1313"/>
            </a:xfrm>
            <a:prstGeom prst="rect">
              <a:avLst/>
            </a:prstGeom>
            <a:noFill/>
          </p:spPr>
        </p:pic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2" y="0"/>
              <a:ext cx="5758" cy="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endParaRPr lang="de-DE"/>
            </a:p>
          </p:txBody>
        </p:sp>
      </p:grpSp>
      <p:sp>
        <p:nvSpPr>
          <p:cNvPr id="16" name="Rechteck 15"/>
          <p:cNvSpPr/>
          <p:nvPr userDrawn="1"/>
        </p:nvSpPr>
        <p:spPr>
          <a:xfrm>
            <a:off x="3143240" y="4572008"/>
            <a:ext cx="6000760" cy="928694"/>
          </a:xfrm>
          <a:prstGeom prst="rect">
            <a:avLst/>
          </a:prstGeom>
          <a:solidFill>
            <a:srgbClr val="AEA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3071842" y="2357430"/>
            <a:ext cx="5786438" cy="5000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2600" baseline="0"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Titel des Vortrags</a:t>
            </a:r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3071802" y="2857496"/>
            <a:ext cx="6072198" cy="5000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 baseline="0">
                <a:solidFill>
                  <a:schemeClr val="bg1"/>
                </a:solidFill>
                <a:latin typeface="Frutiger Next LT W1G" pitchFamily="34" charset="0"/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3071813" y="3565525"/>
            <a:ext cx="6072187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Frutiger Next LT W1G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Frutiger Next LT W1G" pitchFamily="34" charset="0"/>
              </a:rPr>
              <a:t>Fachschaft Wirtschaft</a:t>
            </a:r>
            <a:br>
              <a:rPr lang="de-DE" dirty="0">
                <a:latin typeface="Frutiger Next LT W1G" pitchFamily="34" charset="0"/>
              </a:rPr>
            </a:br>
            <a:r>
              <a:rPr lang="de-DE" sz="1400" b="1" dirty="0">
                <a:latin typeface="Frutiger Next LT W1G" pitchFamily="34" charset="0"/>
              </a:rPr>
              <a:t>FAKULTÄT FÜR WIRTSCHAFTSWISSENSCHAFTEN</a:t>
            </a:r>
          </a:p>
          <a:p>
            <a:pPr>
              <a:defRPr/>
            </a:pPr>
            <a:endParaRPr lang="de-DE" dirty="0">
              <a:latin typeface="Frutiger Next LT W1G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1331640" y="1511051"/>
            <a:ext cx="7188200" cy="549797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204864"/>
            <a:ext cx="7200800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="0" baseline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/>
              <a:t>Textmasterformate durch Klicken bearbeiten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2B5A5CB-17B0-48C4-B1E8-5BE672EBC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21.11.2019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1A4534A-81CB-4B23-A020-E89721BCCB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‹Nr.›</a:t>
            </a:fld>
            <a:endParaRPr lang="de-DE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D5E2D198-AED9-4770-B021-397CA864B3D7}"/>
              </a:ext>
            </a:extLst>
          </p:cNvPr>
          <p:cNvCxnSpPr>
            <a:cxnSpLocks/>
          </p:cNvCxnSpPr>
          <p:nvPr userDrawn="1"/>
        </p:nvCxnSpPr>
        <p:spPr>
          <a:xfrm>
            <a:off x="899592" y="2059865"/>
            <a:ext cx="7848872" cy="1"/>
          </a:xfrm>
          <a:prstGeom prst="line">
            <a:avLst/>
          </a:prstGeom>
          <a:ln w="15875">
            <a:solidFill>
              <a:srgbClr val="AEA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3D38C678-85B5-4496-A816-47AEB356F713}"/>
              </a:ext>
            </a:extLst>
          </p:cNvPr>
          <p:cNvCxnSpPr>
            <a:cxnSpLocks/>
          </p:cNvCxnSpPr>
          <p:nvPr userDrawn="1"/>
        </p:nvCxnSpPr>
        <p:spPr>
          <a:xfrm flipV="1">
            <a:off x="8748854" y="2059865"/>
            <a:ext cx="0" cy="180000"/>
          </a:xfrm>
          <a:prstGeom prst="line">
            <a:avLst/>
          </a:prstGeom>
          <a:ln w="15875">
            <a:solidFill>
              <a:srgbClr val="AEA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8158DFC-9F48-41F9-93E4-2ABBCC3B8239}"/>
              </a:ext>
            </a:extLst>
          </p:cNvPr>
          <p:cNvCxnSpPr>
            <a:cxnSpLocks/>
          </p:cNvCxnSpPr>
          <p:nvPr userDrawn="1"/>
        </p:nvCxnSpPr>
        <p:spPr>
          <a:xfrm flipV="1">
            <a:off x="899592" y="2059865"/>
            <a:ext cx="0" cy="180000"/>
          </a:xfrm>
          <a:prstGeom prst="line">
            <a:avLst/>
          </a:prstGeom>
          <a:ln w="15875">
            <a:solidFill>
              <a:srgbClr val="AEA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CAA95C58-444F-478C-A299-DA962272B99F}"/>
              </a:ext>
            </a:extLst>
          </p:cNvPr>
          <p:cNvCxnSpPr>
            <a:cxnSpLocks/>
          </p:cNvCxnSpPr>
          <p:nvPr userDrawn="1"/>
        </p:nvCxnSpPr>
        <p:spPr>
          <a:xfrm>
            <a:off x="899592" y="6376238"/>
            <a:ext cx="7848872" cy="1"/>
          </a:xfrm>
          <a:prstGeom prst="line">
            <a:avLst/>
          </a:prstGeom>
          <a:ln w="15875">
            <a:solidFill>
              <a:srgbClr val="AEA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950C66FD-07B6-4A8A-8046-B763EF2B2B78}"/>
              </a:ext>
            </a:extLst>
          </p:cNvPr>
          <p:cNvCxnSpPr>
            <a:cxnSpLocks/>
          </p:cNvCxnSpPr>
          <p:nvPr userDrawn="1"/>
        </p:nvCxnSpPr>
        <p:spPr>
          <a:xfrm flipV="1">
            <a:off x="8748464" y="6176350"/>
            <a:ext cx="0" cy="180000"/>
          </a:xfrm>
          <a:prstGeom prst="line">
            <a:avLst/>
          </a:prstGeom>
          <a:ln w="15875">
            <a:solidFill>
              <a:srgbClr val="AEA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1424B3E3-030E-4FB3-8110-FDDEECE3E86C}"/>
              </a:ext>
            </a:extLst>
          </p:cNvPr>
          <p:cNvCxnSpPr>
            <a:cxnSpLocks/>
          </p:cNvCxnSpPr>
          <p:nvPr userDrawn="1"/>
        </p:nvCxnSpPr>
        <p:spPr>
          <a:xfrm flipV="1">
            <a:off x="899592" y="6176350"/>
            <a:ext cx="0" cy="180000"/>
          </a:xfrm>
          <a:prstGeom prst="line">
            <a:avLst/>
          </a:prstGeom>
          <a:ln w="15875">
            <a:solidFill>
              <a:srgbClr val="AEA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0173"/>
            <a:ext cx="7355160" cy="506449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640" y="2340000"/>
            <a:ext cx="3600400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1600" b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76056" y="2340000"/>
            <a:ext cx="3610744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1600" b="0" baseline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BBC200-AA7D-4D8B-BE67-2D06D6755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21.11.2019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2CF4B6-B1CF-4B9B-BBED-16C85742EB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3872" y="2130425"/>
            <a:ext cx="7198568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727280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Frutiger Next LT W1G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F0E7B6-DB3E-4043-AF37-3D96EEF5E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21.11.2019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EC8386-A4D2-47B1-94B7-81AFCE2096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1200"/>
            <a:ext cx="3008313" cy="958427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latin typeface="Frutiger Next LT W1G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31640" y="2731244"/>
            <a:ext cx="3008313" cy="33620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latin typeface="Frutiger Next LT W1G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"/>
          </p:nvPr>
        </p:nvSpPr>
        <p:spPr>
          <a:xfrm>
            <a:off x="4499992" y="1501200"/>
            <a:ext cx="3744416" cy="459209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2400" b="1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0FD7ABF-0F82-46EE-A943-7DCF2714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21.11.2019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81537F-6B73-4E08-BF0C-84EEA71DAD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Bild3_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950" y="115888"/>
            <a:ext cx="2444750" cy="1158875"/>
          </a:xfrm>
          <a:prstGeom prst="rect">
            <a:avLst/>
          </a:prstGeom>
          <a:noFill/>
        </p:spPr>
      </p:pic>
      <p:sp>
        <p:nvSpPr>
          <p:cNvPr id="9" name="Rectangle 10"/>
          <p:cNvSpPr>
            <a:spLocks noChangeAspect="1" noChangeArrowheads="1"/>
          </p:cNvSpPr>
          <p:nvPr userDrawn="1"/>
        </p:nvSpPr>
        <p:spPr bwMode="auto">
          <a:xfrm>
            <a:off x="1331913" y="0"/>
            <a:ext cx="3906044" cy="4619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11"/>
          <p:cNvSpPr>
            <a:spLocks noChangeAspect="1" noChangeArrowheads="1"/>
          </p:cNvSpPr>
          <p:nvPr userDrawn="1"/>
        </p:nvSpPr>
        <p:spPr bwMode="auto">
          <a:xfrm>
            <a:off x="5237957" y="0"/>
            <a:ext cx="3906044" cy="461963"/>
          </a:xfrm>
          <a:prstGeom prst="rect">
            <a:avLst/>
          </a:prstGeom>
          <a:solidFill>
            <a:srgbClr val="AEA7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16"/>
          <p:cNvSpPr txBox="1">
            <a:spLocks noChangeArrowheads="1"/>
          </p:cNvSpPr>
          <p:nvPr userDrawn="1"/>
        </p:nvSpPr>
        <p:spPr bwMode="auto">
          <a:xfrm>
            <a:off x="5273675" y="549275"/>
            <a:ext cx="3690938" cy="64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dirty="0">
                <a:latin typeface="Frutiger Next LT W1G" pitchFamily="34" charset="0"/>
              </a:rPr>
              <a:t>Fachschaft Wirtschaft</a:t>
            </a:r>
            <a:endParaRPr lang="de-DE" b="0" dirty="0">
              <a:latin typeface="Frutiger Next LT W1G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sz="1000" dirty="0">
                <a:latin typeface="Frutiger Next LT W1G" pitchFamily="34" charset="0"/>
              </a:rPr>
              <a:t>FAKULTÄT FÜR WIRTSCHAFTSWISSENSCHAFTEN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32EE7EA-7A7A-4978-96AF-2CBADDD18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21.11.2019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7DBD0E5-8419-449A-AFDE-E51658548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A7166-FEB1-4491-99E8-DF5926E2E0F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b="1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»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regensburg.de/bibliothek/recherche/index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3059832" y="2852936"/>
            <a:ext cx="5786438" cy="500066"/>
          </a:xfrm>
        </p:spPr>
        <p:txBody>
          <a:bodyPr/>
          <a:lstStyle/>
          <a:p>
            <a:r>
              <a:rPr lang="de-DE" sz="2800" b="0" dirty="0"/>
              <a:t>Bachelorarbeit und Masterzulassung</a:t>
            </a:r>
          </a:p>
          <a:p>
            <a:r>
              <a:rPr lang="de-DE" sz="2800" b="0" dirty="0"/>
              <a:t>Am 21.11.2019,18 Uhr</a:t>
            </a:r>
            <a:endParaRPr lang="de-DE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C9E34-B2B0-43CB-A66E-F6FA4B79B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30060"/>
            <a:ext cx="7188200" cy="549797"/>
          </a:xfrm>
        </p:spPr>
        <p:txBody>
          <a:bodyPr/>
          <a:lstStyle/>
          <a:p>
            <a:r>
              <a:rPr lang="de-DE" sz="3600" dirty="0"/>
              <a:t>Anmeldung beim Prüfungsamt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9AE282-C26A-4A62-BF9A-6CB1708BB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04864"/>
            <a:ext cx="7560840" cy="396044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Anmelden der Bachelorarbeit im Prüfungsamt: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sz="2400" dirty="0">
                <a:latin typeface="Frutiger Next LT W1G"/>
              </a:rPr>
              <a:t>„Antrag auf Zulassung zur Bachelorarbeit für BWL, VWL, IVWL (MOE) und WINF“ auf der Seite des Prüfungsamts unter „Anträge und Infos“ herunterladen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sz="2400" dirty="0">
                <a:latin typeface="Frutiger Next LT W1G"/>
              </a:rPr>
              <a:t>Nach Erhalt des Themas meldet euer Betreuer im Normalfall das Thema dem Prüfungsamt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sz="2400" dirty="0">
                <a:latin typeface="Frutiger Next LT W1G"/>
              </a:rPr>
              <a:t>Erscheint dann in </a:t>
            </a:r>
            <a:r>
              <a:rPr lang="de-DE" sz="2400" dirty="0" err="1">
                <a:latin typeface="Frutiger Next LT W1G"/>
              </a:rPr>
              <a:t>Flexnow</a:t>
            </a:r>
            <a:r>
              <a:rPr lang="de-DE" sz="2400" dirty="0">
                <a:latin typeface="Frutiger Next LT W1G"/>
              </a:rPr>
              <a:t> und ihr erhaltet Brief (kann einige Zeit dauern)</a:t>
            </a:r>
          </a:p>
          <a:p>
            <a:pPr indent="0">
              <a:lnSpc>
                <a:spcPct val="150000"/>
              </a:lnSpc>
            </a:pPr>
            <a:endParaRPr lang="de-DE" sz="2400" b="1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3EB0A8-7A06-4074-B810-9C9D738F0F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487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3EB0A8-7A06-4074-B810-9C9D738F0F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11</a:t>
            </a:fld>
            <a:endParaRPr lang="de-DE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1AF6B51D-F0BD-4ECB-9882-869F9D6C241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423664" y="626229"/>
            <a:ext cx="6071025" cy="609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601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C9E34-B2B0-43CB-A66E-F6FA4B79B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30060"/>
            <a:ext cx="7188200" cy="549797"/>
          </a:xfrm>
        </p:spPr>
        <p:txBody>
          <a:bodyPr/>
          <a:lstStyle/>
          <a:p>
            <a:r>
              <a:rPr lang="de-DE" sz="3600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9AE282-C26A-4A62-BF9A-6CB1708BB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04864"/>
            <a:ext cx="7560840" cy="3960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400" b="1" dirty="0"/>
              <a:t>Anmeldung zur Bachelorarbeit: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Allgemeines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Anmeldung beim Prüfungsamt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latin typeface="Frutiger Next LT W1G" panose="020B0503040204020203" pitchFamily="34" charset="0"/>
              </a:rPr>
              <a:t>BWL</a:t>
            </a:r>
            <a:endParaRPr lang="de-DE" sz="1800" b="1" dirty="0">
              <a:solidFill>
                <a:schemeClr val="bg1">
                  <a:lumMod val="65000"/>
                </a:schemeClr>
              </a:solidFill>
              <a:latin typeface="Frutiger Next LT W1G" panose="020B0503040204020203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WINFO/VWL/IVWL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TIPPS</a:t>
            </a:r>
          </a:p>
          <a:p>
            <a:pPr marL="457200" lvl="1" indent="0">
              <a:lnSpc>
                <a:spcPct val="150000"/>
              </a:lnSpc>
            </a:pPr>
            <a:endParaRPr lang="de-DE" sz="1800" b="1" dirty="0">
              <a:solidFill>
                <a:schemeClr val="bg1">
                  <a:lumMod val="65000"/>
                </a:schemeClr>
              </a:solidFill>
              <a:latin typeface="Frutiger Next LT W1G" panose="020B0503040204020203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400" b="1" dirty="0">
                <a:solidFill>
                  <a:schemeClr val="bg1">
                    <a:lumMod val="65000"/>
                  </a:schemeClr>
                </a:solidFill>
              </a:rPr>
              <a:t>Master-Zulassungsvoraussetzungen</a:t>
            </a:r>
            <a:r>
              <a:rPr lang="de-DE" sz="2400" b="1" dirty="0"/>
              <a:t>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3EB0A8-7A06-4074-B810-9C9D738F0F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685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C9E34-B2B0-43CB-A66E-F6FA4B79B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30060"/>
            <a:ext cx="7188200" cy="549797"/>
          </a:xfrm>
        </p:spPr>
        <p:txBody>
          <a:bodyPr/>
          <a:lstStyle/>
          <a:p>
            <a:r>
              <a:rPr lang="de-DE" sz="3600" dirty="0"/>
              <a:t>BWL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9AE282-C26A-4A62-BF9A-6CB1708BB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04864"/>
            <a:ext cx="7560840" cy="3960440"/>
          </a:xfrm>
        </p:spPr>
        <p:txBody>
          <a:bodyPr>
            <a:normAutofit lnSpcReduction="10000"/>
          </a:bodyPr>
          <a:lstStyle/>
          <a:p>
            <a:pPr marL="342900">
              <a:buFont typeface="Arial" panose="020B0604020202020204" pitchFamily="34" charset="0"/>
              <a:buChar char="•"/>
            </a:pPr>
            <a:r>
              <a:rPr lang="de-DE" sz="2400" dirty="0"/>
              <a:t>Anmeldung im Wintersemester von Mitte November – Mitte Dezember über LSF (11.11 – 12.12)</a:t>
            </a:r>
          </a:p>
          <a:p>
            <a:pPr marL="342900">
              <a:buFont typeface="Arial" panose="020B0604020202020204" pitchFamily="34" charset="0"/>
              <a:buChar char="•"/>
            </a:pPr>
            <a:r>
              <a:rPr lang="de-DE" sz="2400" dirty="0"/>
              <a:t>Veranstaltung: ONLINE-Anmeldung Bachelorarbeiten Wirtschaftswissenschaften</a:t>
            </a:r>
          </a:p>
          <a:p>
            <a:pPr marL="342900">
              <a:buFont typeface="Arial" panose="020B0604020202020204" pitchFamily="34" charset="0"/>
              <a:buChar char="•"/>
            </a:pPr>
            <a:r>
              <a:rPr lang="de-DE" sz="2400" dirty="0"/>
              <a:t>Angabe von 5 Prioritäten, wichtig: Alle Prioritäten angeben</a:t>
            </a:r>
          </a:p>
          <a:p>
            <a:pPr marL="342900">
              <a:buFont typeface="Arial" panose="020B0604020202020204" pitchFamily="34" charset="0"/>
              <a:buChar char="•"/>
            </a:pPr>
            <a:r>
              <a:rPr lang="de-DE" sz="2400" dirty="0"/>
              <a:t>Schwerpunkt angeben im Kommentar!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Lehrstuhlzuordnung erfolgt über Losverfahren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Bearbeitung regulär im </a:t>
            </a:r>
            <a:r>
              <a:rPr lang="de-DE" sz="2400" b="1" dirty="0"/>
              <a:t>Sommersemester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Abweichende Bearbeitungszeiten müssen mit dem zugelosten Lehrstuhl geklärt werden</a:t>
            </a:r>
          </a:p>
          <a:p>
            <a:pPr indent="0">
              <a:lnSpc>
                <a:spcPct val="150000"/>
              </a:lnSpc>
            </a:pPr>
            <a:endParaRPr lang="de-DE" sz="2400" b="1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3EB0A8-7A06-4074-B810-9C9D738F0F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413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C9E34-B2B0-43CB-A66E-F6FA4B79B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30060"/>
            <a:ext cx="7188200" cy="549797"/>
          </a:xfrm>
        </p:spPr>
        <p:txBody>
          <a:bodyPr/>
          <a:lstStyle/>
          <a:p>
            <a:r>
              <a:rPr lang="de-DE" sz="3600" dirty="0"/>
              <a:t>BWL Q&amp;A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9AE282-C26A-4A62-BF9A-6CB1708BB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04864"/>
            <a:ext cx="7560840" cy="3960440"/>
          </a:xfrm>
        </p:spPr>
        <p:txBody>
          <a:bodyPr>
            <a:normAutofit/>
          </a:bodyPr>
          <a:lstStyle/>
          <a:p>
            <a:pPr indent="0">
              <a:lnSpc>
                <a:spcPct val="150000"/>
              </a:lnSpc>
            </a:pPr>
            <a:r>
              <a:rPr lang="de-DE" sz="2400" b="1" dirty="0"/>
              <a:t>Ist es möglich auch im WS zu schreiben?</a:t>
            </a:r>
          </a:p>
          <a:p>
            <a:pPr indent="0">
              <a:lnSpc>
                <a:spcPct val="150000"/>
              </a:lnSpc>
            </a:pPr>
            <a:endParaRPr lang="de-DE" sz="2400" b="1" dirty="0"/>
          </a:p>
          <a:p>
            <a:pPr marL="342900">
              <a:lnSpc>
                <a:spcPct val="150000"/>
              </a:lnSpc>
              <a:buFontTx/>
              <a:buChar char="-"/>
            </a:pPr>
            <a:r>
              <a:rPr lang="de-DE" sz="2400" dirty="0"/>
              <a:t>Ja ist es, allerdings bieten das nur wenige Lehrstühle an und meist nur in Ausnahmefällen wie Ausland/Praktikum im SS</a:t>
            </a:r>
          </a:p>
          <a:p>
            <a:pPr marL="342900">
              <a:lnSpc>
                <a:spcPct val="150000"/>
              </a:lnSpc>
              <a:buFontTx/>
              <a:buChar char="-"/>
            </a:pPr>
            <a:r>
              <a:rPr lang="de-DE" sz="2400" dirty="0"/>
              <a:t>Vorab (also jetzt) abklären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3EB0A8-7A06-4074-B810-9C9D738F0F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219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15616" y="2204864"/>
            <a:ext cx="6914510" cy="3960812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15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419872" y="3068960"/>
            <a:ext cx="288032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385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16</a:t>
            </a:fld>
            <a:endParaRPr lang="de-DE"/>
          </a:p>
        </p:txBody>
      </p:sp>
      <p:pic>
        <p:nvPicPr>
          <p:cNvPr id="3" name="Inhaltsplatzhalt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43029" y="2276872"/>
            <a:ext cx="7616337" cy="3960440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2267744" y="2852936"/>
            <a:ext cx="1152128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7164288" y="2949007"/>
            <a:ext cx="1251595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7020272" y="1571473"/>
            <a:ext cx="1639094" cy="369332"/>
          </a:xfrm>
          <a:prstGeom prst="rect">
            <a:avLst/>
          </a:prstGeom>
          <a:noFill/>
          <a:ln>
            <a:solidFill>
              <a:srgbClr val="EF3939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Frutiger Next LT W1G" panose="020B0503040204020203" pitchFamily="34" charset="0"/>
              </a:rPr>
              <a:t>Hier anmelden</a:t>
            </a:r>
          </a:p>
        </p:txBody>
      </p:sp>
      <p:cxnSp>
        <p:nvCxnSpPr>
          <p:cNvPr id="13" name="Gerade Verbindung mit Pfeil 12"/>
          <p:cNvCxnSpPr/>
          <p:nvPr/>
        </p:nvCxnSpPr>
        <p:spPr>
          <a:xfrm flipH="1">
            <a:off x="7884368" y="2032687"/>
            <a:ext cx="144016" cy="820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107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17</a:t>
            </a:fld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5175448" y="1340768"/>
            <a:ext cx="2777480" cy="369332"/>
          </a:xfrm>
          <a:prstGeom prst="rect">
            <a:avLst/>
          </a:prstGeom>
          <a:noFill/>
          <a:ln>
            <a:solidFill>
              <a:srgbClr val="EF3939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Frutiger Next LT W1G" panose="020B0503040204020203" pitchFamily="34" charset="0"/>
              </a:rPr>
              <a:t>Schwerpunkt eintragen</a:t>
            </a: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98460" y="2051075"/>
            <a:ext cx="5715575" cy="4487837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656109" y="1940805"/>
            <a:ext cx="3915891" cy="4080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mit Pfeil 12"/>
          <p:cNvCxnSpPr>
            <a:stCxn id="11" idx="1"/>
          </p:cNvCxnSpPr>
          <p:nvPr/>
        </p:nvCxnSpPr>
        <p:spPr>
          <a:xfrm flipH="1">
            <a:off x="4139952" y="1525434"/>
            <a:ext cx="1035496" cy="619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1331639" y="3645025"/>
            <a:ext cx="1872209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6564188" y="3384522"/>
            <a:ext cx="2012776" cy="646331"/>
          </a:xfrm>
          <a:prstGeom prst="rect">
            <a:avLst/>
          </a:prstGeom>
          <a:noFill/>
          <a:ln>
            <a:solidFill>
              <a:srgbClr val="EF3939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Frutiger Next LT W1G" panose="020B0503040204020203" pitchFamily="34" charset="0"/>
              </a:rPr>
              <a:t>Priorität vergeben von 1 bis 5</a:t>
            </a:r>
          </a:p>
        </p:txBody>
      </p:sp>
      <p:cxnSp>
        <p:nvCxnSpPr>
          <p:cNvPr id="16" name="Gerade Verbindung mit Pfeil 15"/>
          <p:cNvCxnSpPr/>
          <p:nvPr/>
        </p:nvCxnSpPr>
        <p:spPr>
          <a:xfrm flipH="1">
            <a:off x="2843808" y="3603908"/>
            <a:ext cx="3720380" cy="185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4657701" y="4314682"/>
            <a:ext cx="1210444" cy="24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6457950" y="4365831"/>
            <a:ext cx="2412218" cy="646331"/>
          </a:xfrm>
          <a:prstGeom prst="rect">
            <a:avLst/>
          </a:prstGeom>
          <a:noFill/>
          <a:ln>
            <a:solidFill>
              <a:srgbClr val="EF3939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Frutiger Next LT W1G" panose="020B0503040204020203" pitchFamily="34" charset="0"/>
              </a:rPr>
              <a:t>Wie viele Leute wollen hier schreiben?</a:t>
            </a:r>
          </a:p>
        </p:txBody>
      </p:sp>
      <p:cxnSp>
        <p:nvCxnSpPr>
          <p:cNvPr id="21" name="Gerade Verbindung mit Pfeil 20"/>
          <p:cNvCxnSpPr/>
          <p:nvPr/>
        </p:nvCxnSpPr>
        <p:spPr>
          <a:xfrm flipH="1" flipV="1">
            <a:off x="5957064" y="4437557"/>
            <a:ext cx="432048" cy="340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691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C9E34-B2B0-43CB-A66E-F6FA4B79B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30060"/>
            <a:ext cx="7188200" cy="549797"/>
          </a:xfrm>
        </p:spPr>
        <p:txBody>
          <a:bodyPr/>
          <a:lstStyle/>
          <a:p>
            <a:r>
              <a:rPr lang="de-DE" sz="3600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9AE282-C26A-4A62-BF9A-6CB1708BB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04864"/>
            <a:ext cx="7560840" cy="3960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400" b="1" dirty="0"/>
              <a:t>Anmeldung zur Bachelorarbeit: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Allgemeines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Anmeldung beim Prüfungsamt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BWL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latin typeface="Frutiger Next LT W1G" panose="020B0503040204020203" pitchFamily="34" charset="0"/>
              </a:rPr>
              <a:t>WINFO/VWL/IVWL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rgbClr val="A8A8A8"/>
                </a:solidFill>
                <a:latin typeface="Frutiger Next LT W1G" panose="020B0503040204020203" pitchFamily="34" charset="0"/>
              </a:rPr>
              <a:t>TIPPS</a:t>
            </a:r>
          </a:p>
          <a:p>
            <a:pPr marL="457200" lvl="1" indent="0">
              <a:lnSpc>
                <a:spcPct val="150000"/>
              </a:lnSpc>
            </a:pPr>
            <a:endParaRPr lang="de-DE" sz="1800" b="1" dirty="0">
              <a:solidFill>
                <a:schemeClr val="bg1">
                  <a:lumMod val="65000"/>
                </a:schemeClr>
              </a:solidFill>
              <a:latin typeface="Frutiger Next LT W1G" panose="020B0503040204020203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400" b="1" dirty="0">
                <a:solidFill>
                  <a:schemeClr val="bg1">
                    <a:lumMod val="65000"/>
                  </a:schemeClr>
                </a:solidFill>
              </a:rPr>
              <a:t>Master-Zulassungsvoraussetzungen</a:t>
            </a:r>
            <a:r>
              <a:rPr lang="de-DE" sz="2400" b="1" dirty="0"/>
              <a:t>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3EB0A8-7A06-4074-B810-9C9D738F0F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381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C9E34-B2B0-43CB-A66E-F6FA4B79B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30060"/>
            <a:ext cx="7188200" cy="549797"/>
          </a:xfrm>
        </p:spPr>
        <p:txBody>
          <a:bodyPr/>
          <a:lstStyle/>
          <a:p>
            <a:r>
              <a:rPr lang="de-DE" sz="3600" dirty="0"/>
              <a:t>VWL/IVWL/</a:t>
            </a:r>
            <a:r>
              <a:rPr lang="de-DE" sz="3600" dirty="0" err="1"/>
              <a:t>Winfo</a:t>
            </a:r>
            <a:endParaRPr lang="de-DE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9AE282-C26A-4A62-BF9A-6CB1708BB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04864"/>
            <a:ext cx="7776864" cy="396044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Bachelorarbeit </a:t>
            </a:r>
            <a:r>
              <a:rPr lang="de-DE" sz="2400" b="1" dirty="0"/>
              <a:t>VWL</a:t>
            </a:r>
            <a:r>
              <a:rPr lang="de-DE" sz="2400" dirty="0"/>
              <a:t> muss thematisch einem der 	Schwerpunkte zugeordnet sein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Bachelorarbeit </a:t>
            </a:r>
            <a:r>
              <a:rPr lang="de-DE" sz="2400" b="1" dirty="0"/>
              <a:t>IVWL</a:t>
            </a:r>
            <a:r>
              <a:rPr lang="de-DE" sz="2400" dirty="0"/>
              <a:t> muss der Pflichtmodulgruppe 	zugeordnet sein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dirty="0"/>
              <a:t>Bachelorarbeit </a:t>
            </a:r>
            <a:r>
              <a:rPr lang="de-DE" sz="2400" b="1" dirty="0" err="1"/>
              <a:t>Winfo</a:t>
            </a:r>
            <a:r>
              <a:rPr lang="de-DE" sz="2400" dirty="0"/>
              <a:t> muss der Schwerpunktmodulgruppe 	oder der Pflichtmodulgruppe zuzuordnen sein: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Frutiger Next LT W1G"/>
                <a:cs typeface="Arabic Typesetting" panose="020B0604020202020204" pitchFamily="66" charset="-78"/>
              </a:rPr>
              <a:t>Themenvorstellung jedes Semester (Lehrstuhl), zu finden im Projektvergabetool: https://wiwi-app.uni-regensburg.de/psv/</a:t>
            </a:r>
          </a:p>
          <a:p>
            <a:pPr indent="0">
              <a:lnSpc>
                <a:spcPct val="150000"/>
              </a:lnSpc>
            </a:pPr>
            <a:endParaRPr lang="de-DE" sz="2400" b="1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3EB0A8-7A06-4074-B810-9C9D738F0F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25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C9E34-B2B0-43CB-A66E-F6FA4B79B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30060"/>
            <a:ext cx="7188200" cy="549797"/>
          </a:xfrm>
        </p:spPr>
        <p:txBody>
          <a:bodyPr/>
          <a:lstStyle/>
          <a:p>
            <a:r>
              <a:rPr lang="de-DE" sz="3600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9AE282-C26A-4A62-BF9A-6CB1708BB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04864"/>
            <a:ext cx="7560840" cy="3960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400" b="1" dirty="0"/>
              <a:t>Anmeldung zur Bachelorarbeit: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latin typeface="Frutiger Next LT W1G" panose="020B0503040204020203" pitchFamily="34" charset="0"/>
              </a:rPr>
              <a:t>Allgemeines zur Abgabe, Bestehen und Bestandteile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Anmeldung beim Prüfungsamt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BWL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WINFO/VWL/IVWL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TIPPS</a:t>
            </a:r>
          </a:p>
          <a:p>
            <a:pPr marL="457200" lvl="1" indent="0">
              <a:lnSpc>
                <a:spcPct val="150000"/>
              </a:lnSpc>
            </a:pPr>
            <a:endParaRPr lang="de-DE" sz="1800" b="1" dirty="0">
              <a:solidFill>
                <a:schemeClr val="bg1">
                  <a:lumMod val="65000"/>
                </a:schemeClr>
              </a:solidFill>
              <a:latin typeface="Frutiger Next LT W1G" panose="020B0503040204020203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400" b="1" dirty="0">
                <a:solidFill>
                  <a:schemeClr val="bg1">
                    <a:lumMod val="65000"/>
                  </a:schemeClr>
                </a:solidFill>
              </a:rPr>
              <a:t>Master-Zulassungsvoraussetzungen</a:t>
            </a:r>
            <a:r>
              <a:rPr lang="de-DE" sz="2400" b="1" dirty="0"/>
              <a:t>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3EB0A8-7A06-4074-B810-9C9D738F0F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387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C9E34-B2B0-43CB-A66E-F6FA4B79B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30060"/>
            <a:ext cx="7188200" cy="549797"/>
          </a:xfrm>
        </p:spPr>
        <p:txBody>
          <a:bodyPr/>
          <a:lstStyle/>
          <a:p>
            <a:r>
              <a:rPr lang="de-DE" sz="3600" dirty="0"/>
              <a:t>VWL/IVWL/</a:t>
            </a:r>
            <a:r>
              <a:rPr lang="de-DE" sz="3600" dirty="0" err="1"/>
              <a:t>Winfo</a:t>
            </a:r>
            <a:endParaRPr lang="de-DE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9AE282-C26A-4A62-BF9A-6CB1708BB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04864"/>
            <a:ext cx="7560840" cy="3960440"/>
          </a:xfrm>
        </p:spPr>
        <p:txBody>
          <a:bodyPr>
            <a:normAutofit/>
          </a:bodyPr>
          <a:lstStyle/>
          <a:p>
            <a:pPr marL="342900">
              <a:buFont typeface="Arial" panose="020B0604020202020204" pitchFamily="34" charset="0"/>
              <a:buChar char="•"/>
            </a:pPr>
            <a:r>
              <a:rPr lang="de-DE" sz="2400" dirty="0"/>
              <a:t>Nachfragen beim bevorzugten Lehrstuhl, ob Kapazitäten vorhanden sind</a:t>
            </a:r>
          </a:p>
          <a:p>
            <a:pPr marL="342900">
              <a:buFont typeface="Arial" panose="020B0604020202020204" pitchFamily="34" charset="0"/>
              <a:buChar char="•"/>
            </a:pPr>
            <a:r>
              <a:rPr lang="de-DE" sz="2400" dirty="0"/>
              <a:t>Abklären des Themas mit dem Lehrstuhl</a:t>
            </a:r>
          </a:p>
          <a:p>
            <a:pPr marL="342900">
              <a:buFont typeface="Arial" panose="020B0604020202020204" pitchFamily="34" charset="0"/>
              <a:buChar char="•"/>
            </a:pPr>
            <a:r>
              <a:rPr lang="de-DE" sz="2400" dirty="0"/>
              <a:t>Anmeldung jederzeit möglich </a:t>
            </a:r>
          </a:p>
          <a:p>
            <a:pPr marL="342900">
              <a:buFont typeface="Arial" panose="020B0604020202020204" pitchFamily="34" charset="0"/>
              <a:buChar char="•"/>
            </a:pPr>
            <a:r>
              <a:rPr lang="de-DE" sz="2400" dirty="0"/>
              <a:t>Nach Themenfestlegung mit dem Lehrstuhl erfolgt die Anmeldung beim Prüfungsamt analog zur Anmeldung der BWL-Studenten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3EB0A8-7A06-4074-B810-9C9D738F0F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519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C9E34-B2B0-43CB-A66E-F6FA4B79B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30060"/>
            <a:ext cx="7188200" cy="549797"/>
          </a:xfrm>
        </p:spPr>
        <p:txBody>
          <a:bodyPr/>
          <a:lstStyle/>
          <a:p>
            <a:r>
              <a:rPr lang="de-DE" sz="3600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9AE282-C26A-4A62-BF9A-6CB1708BB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04864"/>
            <a:ext cx="7560840" cy="3960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400" b="1" dirty="0"/>
              <a:t>Anmeldung zur Bachelorarbeit: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Allgemeines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Anmeldung beim Prüfungsamt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BWL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rgbClr val="A8A8A8"/>
                </a:solidFill>
                <a:latin typeface="Frutiger Next LT W1G" panose="020B0503040204020203" pitchFamily="34" charset="0"/>
              </a:rPr>
              <a:t>WINFO/VWL/IVWL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latin typeface="Frutiger Next LT W1G" panose="020B0503040204020203" pitchFamily="34" charset="0"/>
              </a:rPr>
              <a:t>TIPPS</a:t>
            </a:r>
          </a:p>
          <a:p>
            <a:pPr marL="457200" lvl="1" indent="0">
              <a:lnSpc>
                <a:spcPct val="150000"/>
              </a:lnSpc>
            </a:pPr>
            <a:endParaRPr lang="de-DE" sz="1800" b="1" dirty="0">
              <a:solidFill>
                <a:schemeClr val="bg1">
                  <a:lumMod val="65000"/>
                </a:schemeClr>
              </a:solidFill>
              <a:latin typeface="Frutiger Next LT W1G" panose="020B0503040204020203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400" b="1" dirty="0">
                <a:solidFill>
                  <a:schemeClr val="bg1">
                    <a:lumMod val="65000"/>
                  </a:schemeClr>
                </a:solidFill>
              </a:rPr>
              <a:t>Master-Zulassungsvoraussetzungen:</a:t>
            </a:r>
            <a:r>
              <a:rPr lang="de-DE" sz="2400" b="1" dirty="0"/>
              <a:t>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3EB0A8-7A06-4074-B810-9C9D738F0F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11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3C3E5-C492-4D0A-A49F-91BCB54BD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42135"/>
            <a:ext cx="7188200" cy="549797"/>
          </a:xfrm>
        </p:spPr>
        <p:txBody>
          <a:bodyPr/>
          <a:lstStyle/>
          <a:p>
            <a:r>
              <a:rPr lang="de-DE" sz="3600" dirty="0"/>
              <a:t>TIPPS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BDEEAF-2AF6-4CD1-A1ED-75CF0F71F4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22</a:t>
            </a:fld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C569AA88-DA10-49AF-981E-737D00FCF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208" y="2193921"/>
            <a:ext cx="7980288" cy="39604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Veranstaltungen der Universitätsbibliothek in LSF nutzen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Vorlagen auf Lehrstuhlseiten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Allgemein: immer Absprache mit dem Lehrstuhl/Betreuer !!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Treffen mit dem/der Betreuer/in auch nutzen!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Bachelorarbeit in Kooperation mit Unternehmen möglich aber schwierig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Auf Vorgaben achten, Formfehler vermeiden!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Zeitmanagement, Gliederung zeitig besprechen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Korrektur lesen lassen</a:t>
            </a:r>
          </a:p>
        </p:txBody>
      </p:sp>
    </p:spTree>
    <p:extLst>
      <p:ext uri="{BB962C8B-B14F-4D97-AF65-F5344CB8AC3E}">
        <p14:creationId xmlns:p14="http://schemas.microsoft.com/office/powerpoint/2010/main" val="2750068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3C3E5-C492-4D0A-A49F-91BCB54BD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42135"/>
            <a:ext cx="7188200" cy="549797"/>
          </a:xfrm>
        </p:spPr>
        <p:txBody>
          <a:bodyPr/>
          <a:lstStyle/>
          <a:p>
            <a:r>
              <a:rPr lang="de-DE" sz="3600" dirty="0"/>
              <a:t>TIPPS: Recherche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BDEEAF-2AF6-4CD1-A1ED-75CF0F71F4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23</a:t>
            </a:fld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C569AA88-DA10-49AF-981E-737D00FCF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208" y="2193921"/>
            <a:ext cx="7692256" cy="39604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Regensburger Katalog: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Frutiger Next LT W1G" panose="020B0503040204020203" pitchFamily="34" charset="0"/>
              </a:rPr>
              <a:t>Bücher, Artikel, Zeitschriften, Verbundkatalog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Frutiger Next LT W1G" panose="020B0503040204020203" pitchFamily="34" charset="0"/>
              </a:rPr>
              <a:t>Fernleihe möglich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Frutiger Next LT W1G" panose="020B0503040204020203" pitchFamily="34" charset="0"/>
              </a:rPr>
              <a:t>Elektronische Zeitschriftenbibliothek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DBIS (Datenbank-Infosystem)</a:t>
            </a:r>
            <a:endParaRPr lang="de-DE" sz="2000" dirty="0">
              <a:latin typeface="Frutiger Next LT W1G" panose="020B0503040204020203" pitchFamily="34" charset="0"/>
            </a:endParaRPr>
          </a:p>
          <a:p>
            <a:pPr indent="0">
              <a:lnSpc>
                <a:spcPct val="150000"/>
              </a:lnSpc>
            </a:pPr>
            <a:r>
              <a:rPr lang="de-DE" sz="2000" dirty="0"/>
              <a:t>Weitere Infos: </a:t>
            </a:r>
            <a:r>
              <a:rPr lang="de-DE" dirty="0">
                <a:hlinkClick r:id="rId3"/>
              </a:rPr>
              <a:t>https://www.uni-regensburg.de/bibliothek/recherche/index.html</a:t>
            </a:r>
            <a:endParaRPr lang="de-DE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Vorsicht: Oftmals nur im Uni-Netz verfügbar</a:t>
            </a:r>
            <a:endParaRPr lang="de-DE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Alternativ: Google Scholar</a:t>
            </a:r>
          </a:p>
          <a:p>
            <a:pPr indent="0">
              <a:lnSpc>
                <a:spcPct val="15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9342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3C3E5-C492-4D0A-A49F-91BCB54BD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42135"/>
            <a:ext cx="7188200" cy="549797"/>
          </a:xfrm>
        </p:spPr>
        <p:txBody>
          <a:bodyPr/>
          <a:lstStyle/>
          <a:p>
            <a:r>
              <a:rPr lang="de-DE" sz="3600" dirty="0"/>
              <a:t>TIPPS: Daten sichern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BDEEAF-2AF6-4CD1-A1ED-75CF0F71F4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24</a:t>
            </a:fld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C569AA88-DA10-49AF-981E-737D00FCF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208" y="2996951"/>
            <a:ext cx="7692256" cy="3157409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Quellen ordnen und nach einheitlichem Prinzip abspeichern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Sicherungskopien auf Cloud, PC, externem Speichermedium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Programme wie </a:t>
            </a:r>
            <a:r>
              <a:rPr lang="de-DE" sz="2000" dirty="0" err="1"/>
              <a:t>Citavi</a:t>
            </a:r>
            <a:r>
              <a:rPr lang="de-DE" sz="2000" dirty="0"/>
              <a:t>, </a:t>
            </a:r>
            <a:r>
              <a:rPr lang="de-DE" sz="2000" dirty="0" err="1"/>
              <a:t>LaTex</a:t>
            </a:r>
            <a:r>
              <a:rPr lang="de-DE" sz="2000" dirty="0"/>
              <a:t>, </a:t>
            </a:r>
            <a:r>
              <a:rPr lang="de-DE" sz="2000" dirty="0" err="1"/>
              <a:t>Mendeley</a:t>
            </a:r>
            <a:r>
              <a:rPr lang="de-DE" sz="2000" dirty="0"/>
              <a:t> für Übersichtlichkeit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Formfehler beim Zitieren vermeiden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63488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C9E34-B2B0-43CB-A66E-F6FA4B79B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30060"/>
            <a:ext cx="7188200" cy="549797"/>
          </a:xfrm>
        </p:spPr>
        <p:txBody>
          <a:bodyPr/>
          <a:lstStyle/>
          <a:p>
            <a:r>
              <a:rPr lang="de-DE" sz="3600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9AE282-C26A-4A62-BF9A-6CB1708BB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04864"/>
            <a:ext cx="7560840" cy="3960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400" b="1" dirty="0">
                <a:solidFill>
                  <a:schemeClr val="bg1">
                    <a:lumMod val="65000"/>
                  </a:schemeClr>
                </a:solidFill>
              </a:rPr>
              <a:t>Anmeldung zur Bachelorarbeit: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Allgemeines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Anmeldung beim Prüfungsamt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BWL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VWL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WINFO/VWL/IVWL</a:t>
            </a:r>
          </a:p>
          <a:p>
            <a:pPr marL="457200" lvl="1" indent="0">
              <a:lnSpc>
                <a:spcPct val="150000"/>
              </a:lnSpc>
            </a:pPr>
            <a:endParaRPr lang="de-DE" sz="1800" b="1" dirty="0">
              <a:solidFill>
                <a:schemeClr val="bg1">
                  <a:lumMod val="65000"/>
                </a:schemeClr>
              </a:solidFill>
              <a:latin typeface="Frutiger Next LT W1G" panose="020B0503040204020203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400" b="1" dirty="0"/>
              <a:t>Master-Zulassungsvoraussetzungen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3EB0A8-7A06-4074-B810-9C9D738F0F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13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9AD9-E259-4F23-8873-804DEE547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3777A2-ABC2-4DFB-B1F9-C55554686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28379"/>
            <a:ext cx="7200800" cy="396044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Zu beiden Semestern möglich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1800" dirty="0">
              <a:latin typeface="Frutiger Next LT W1G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Voraussetzung: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Berufsqualifizierender Hochschulabschluss oder gleichwertiger Abschluss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Studiengangspezifische Eignung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Bewerbung bis 1.Juni/1.Dezember für das jeweils nächste Semester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Durchschnittsnote des Hochschulabschlusses sollte mind. 2,5 sein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Unter bestimmten Voraussetzungen auch zw. 2,51 und 2,80 (BWL, </a:t>
            </a:r>
            <a:r>
              <a:rPr lang="de-DE" sz="1800" dirty="0" err="1">
                <a:latin typeface="Frutiger Next LT W1G"/>
              </a:rPr>
              <a:t>Winfo</a:t>
            </a:r>
            <a:r>
              <a:rPr lang="de-DE" sz="1800" dirty="0">
                <a:latin typeface="Frutiger Next LT W1G"/>
              </a:rPr>
              <a:t>) </a:t>
            </a:r>
            <a:r>
              <a:rPr lang="de-DE" sz="1800" dirty="0" err="1">
                <a:latin typeface="Frutiger Next LT W1G"/>
              </a:rPr>
              <a:t>bzw</a:t>
            </a:r>
            <a:r>
              <a:rPr lang="de-DE" sz="1800" dirty="0">
                <a:latin typeface="Frutiger Next LT W1G"/>
              </a:rPr>
              <a:t> 2,51 und 3,00 (VWL, IVWL, Immo)</a:t>
            </a:r>
          </a:p>
          <a:p>
            <a:pPr marL="457200" lvl="1" indent="0"/>
            <a:endParaRPr lang="de-DE" sz="1800" dirty="0">
              <a:latin typeface="Frutiger Next LT W1G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Alle Infos stehen auf der Prüfungsamt Seite und in der PO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sz="1800" dirty="0">
              <a:latin typeface="Frutiger Next LT W1G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10D643-4A60-4F69-A5C2-A5BE85D83E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483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9AD9-E259-4F23-8873-804DEE547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3777A2-ABC2-4DFB-B1F9-C55554686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28379"/>
            <a:ext cx="7200800" cy="396044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Notwendige Unterlagen: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Bachelorzeugnis/Nachweis mit mind. 150 Kreditpunkten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Lebenslauf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Meist Englischkenntnisse auf B2 Niveau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Etc. (je nach weiterführendem Studiengang)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sz="1800" dirty="0">
              <a:latin typeface="Frutiger Next LT W1G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Online Bewerbung</a:t>
            </a:r>
          </a:p>
          <a:p>
            <a:pPr marL="457200" lvl="1" indent="0"/>
            <a:endParaRPr lang="de-DE" sz="1800" dirty="0">
              <a:latin typeface="Frutiger Next LT W1G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Allgemein: Vorziehen von Masterprüfung in maximaler Höhe von 24 ECTS möglich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1800" dirty="0">
              <a:latin typeface="Frutiger Next LT W1G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10D643-4A60-4F69-A5C2-A5BE85D83E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2621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9AD9-E259-4F23-8873-804DEE547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BWL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3777A2-ABC2-4DFB-B1F9-C55554686C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Erster Hochschulabschluss 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Englischkenntnisse Niveau B2 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12 ECTS VWL-Kenntnisse 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b="1" dirty="0"/>
              <a:t>Variante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Wirtschaftswissenschaftlicher Studienabschluss mit Note 2,50 oder besser+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24 ECTS fachspezifisches Wissen, das einem Bachelor-Schwerpunkt entspricht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b="1" dirty="0"/>
              <a:t>Variante 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Wirtschaftswissenschaftlicher Studienabschluss Note zwischen 2,51 und 2,80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12 ECTS Mathematik und Statistik mit einer gewichteten Durchschnittsnote 2,50 oder besser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>
                <a:latin typeface="Frutiger Next LT W1G"/>
              </a:rPr>
              <a:t>fachspezifische Kenntnisse (24 ECTS) besser als 2,5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10D643-4A60-4F69-A5C2-A5BE85D83E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28379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9AD9-E259-4F23-8873-804DEE547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BWL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10D643-4A60-4F69-A5C2-A5BE85D83E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29</a:t>
            </a:fld>
            <a:endParaRPr lang="de-DE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058962" y="2132856"/>
            <a:ext cx="5746802" cy="396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6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3C3E5-C492-4D0A-A49F-91BCB54BD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42135"/>
            <a:ext cx="7188200" cy="549797"/>
          </a:xfrm>
        </p:spPr>
        <p:txBody>
          <a:bodyPr/>
          <a:lstStyle/>
          <a:p>
            <a:r>
              <a:rPr lang="de-DE" sz="3600" dirty="0"/>
              <a:t>Bearbeitung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CE948B-C2CD-4624-8062-174E25423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02122"/>
            <a:ext cx="7200800" cy="4154227"/>
          </a:xfrm>
        </p:spPr>
        <p:txBody>
          <a:bodyPr>
            <a:normAutofit fontScale="55000" lnSpcReduction="20000"/>
          </a:bodyPr>
          <a:lstStyle/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600" dirty="0"/>
              <a:t>Bearbeitung während der zweiten Studienphase</a:t>
            </a:r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600" dirty="0"/>
              <a:t>Umfang: 12 ECTS</a:t>
            </a:r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600" dirty="0"/>
              <a:t>Bearbeitungsdauer: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3600" dirty="0">
                <a:latin typeface="Frutiger Next LT W1G" panose="020B0503040204020203" pitchFamily="34" charset="0"/>
              </a:rPr>
              <a:t>60 Tage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3600" dirty="0">
                <a:latin typeface="Frutiger Next LT W1G" panose="020B0503040204020203" pitchFamily="34" charset="0"/>
              </a:rPr>
              <a:t>Beginnt mit dem Tag der Themenabsprache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3600" dirty="0">
                <a:latin typeface="Frutiger Next LT W1G" panose="020B0503040204020203" pitchFamily="34" charset="0"/>
              </a:rPr>
              <a:t>Verlängerung nur in Ausnahmefällen möglich bis zu 90 Kalendertage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3600" dirty="0">
                <a:latin typeface="Frutiger Next LT W1G" panose="020B0503040204020203" pitchFamily="34" charset="0"/>
              </a:rPr>
              <a:t>Bei Krankheit (Attest!): Abgabetermin kann neu festgesetzt werden</a:t>
            </a:r>
          </a:p>
          <a:p>
            <a:pPr marL="571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3600" dirty="0"/>
              <a:t>Thema kann nicht zurückgegeben werden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de-DE" sz="2000" dirty="0">
              <a:latin typeface="Frutiger Next LT W1G"/>
            </a:endParaRPr>
          </a:p>
          <a:p>
            <a:pPr indent="0"/>
            <a:endParaRPr lang="de-DE" dirty="0"/>
          </a:p>
          <a:p>
            <a:pPr indent="0"/>
            <a:endParaRPr lang="de-DE" dirty="0"/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BDEEAF-2AF6-4CD1-A1ED-75CF0F71F4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7445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17F1B-C4F8-4D63-8444-18F147F2B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VWL/ IVWL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612B56-8FBD-423D-B8CF-816DE5EDAC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1640" y="2204864"/>
            <a:ext cx="7416824" cy="3960440"/>
          </a:xfrm>
        </p:spPr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sz="1800" dirty="0"/>
              <a:t>Englischkenntnisse Niveau B2 +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800" b="1" dirty="0"/>
              <a:t>Variante 1: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800" dirty="0">
                <a:latin typeface="Frutiger Next LT W1G"/>
              </a:rPr>
              <a:t>Wirtschaftswissenschaftlicher Studienabschluss mit Note 2,50 oder besser +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800" dirty="0">
                <a:latin typeface="Frutiger Next LT W1G"/>
              </a:rPr>
              <a:t>24 ECTS VWL-Grundkenntnisse (Mikro- und Makroökonomik) +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800" dirty="0">
                <a:latin typeface="Frutiger Next LT W1G"/>
              </a:rPr>
              <a:t>18 ECTS Methodenkenntnisse (Mathematik, Statistik, Ökonometrie) +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800" dirty="0">
                <a:latin typeface="Frutiger Next LT W1G"/>
              </a:rPr>
              <a:t>24 ECTS fachspezifisches Wissen, das einem Bachelor-Schwerpunkt  entspricht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1800" b="1" dirty="0">
                <a:latin typeface="Frutiger Next LT W1G"/>
              </a:rPr>
              <a:t>Variante 2: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800" dirty="0">
                <a:latin typeface="Frutiger Next LT W1G"/>
              </a:rPr>
              <a:t>Wirtschaftswissenschaftlicher Studienabschluss mit Note zwischen 2,51 und 3,00 +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800" dirty="0">
                <a:latin typeface="Frutiger Next LT W1G"/>
              </a:rPr>
              <a:t>Erfüllung aller Kriterien aus Variante 1, dabei in mind. einem Bereich eine gewichtete Durchschnittsnote von 2,50 oder besser</a:t>
            </a:r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95FA0B2-7791-46EE-921D-B4B4E14221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2050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2038A-5492-452F-88EF-36EB36C2B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VWL/ IVWL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16EE53-02F5-428B-B55B-02BC2B12E7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b="1" dirty="0">
                <a:latin typeface="Frutiger Next LT W1G"/>
              </a:rPr>
              <a:t>Variante 3: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Ein der VWL methodisch nahestehender Studienabschluss mit Note 2,50 oder besser +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24 ECTS VWL-Grundkenntnisse (Mikro- und Makroökonomik) +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Methodenkenntnisse (Mathematik, Statistik, Ökonometrie) mit einer gewichteten Durchschnittsnote von 2,00 oder besser +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mind. ein einschlägiges Praktikum oder mind. ein weiterer VWL-Kurs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 (ausgeprägtes Interesse an wirtschaftlichen Sachverhalten)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7B203F-7ECD-421E-879D-1BF6DBDAEB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14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2038A-5492-452F-88EF-36EB36C2B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VWL/IVWL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7B203F-7ECD-421E-879D-1BF6DBDAEB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32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134378"/>
            <a:ext cx="5661595" cy="422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8666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5866E0-4DA6-4C7E-B2C8-D683CF5F8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Winfo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AA7624-7BFB-4381-9C35-2C1F1A9F0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1640" y="2204864"/>
            <a:ext cx="7200800" cy="3960440"/>
          </a:xfrm>
        </p:spPr>
        <p:txBody>
          <a:bodyPr>
            <a:normAutofit lnSpcReduction="10000"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Englischkenntnisse Niveau B2 +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b="1" dirty="0"/>
              <a:t>Variante 1:</a:t>
            </a:r>
            <a:endParaRPr lang="de-DE" b="1" dirty="0">
              <a:latin typeface="Frutiger Next LT W1G"/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Wirtschaftswissenschaftlicher oder Informatik-Studienabschluss mit Note 2,50 oder besser +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24 ECTS fachspezifisches Wissen, das dem Bachelor-Schwerpunktmodul entspricht +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Mind. eine bestandene Seminarleistung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b="1" dirty="0">
                <a:latin typeface="Frutiger Next LT W1G"/>
              </a:rPr>
              <a:t>Variante 2: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Wirtschaftswissenschaftlicher oder Informatik-Studienabschluss mit Note zwischen 2,51 und 2,80 +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24 ECTS fachspezifisches Wissen (entspr. dem Bachelor-Schwerpunktmodul) mit gewichteten Durchschnittsnote von 2,50 oder besser +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12 ECTS Methodenkenntnisse (Mathematik und Statistik) mit gewichteter Durchschnittsnote von 3,00 oder besser +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mind. eine bestandene Seminarleistung mit gewichteter Durchschnittsnote von 2,50 oder besser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136ECD-5793-4E47-B0F6-38CE61D01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5892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5866E0-4DA6-4C7E-B2C8-D683CF5F8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Winfo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AA7624-7BFB-4381-9C35-2C1F1A9F0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1640" y="2204864"/>
            <a:ext cx="7200800" cy="3960440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de-DE" b="1" dirty="0">
                <a:latin typeface="Frutiger Next LT W1G"/>
              </a:rPr>
              <a:t>Variante 3: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Ein der Wirtschaftsinformatik methodisch nahestehender Studienabschluss mit Note 2,50 oder besser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24 ECTS Grundkenntnisse (Grundlagen der Wirtschaftsinformatik und Informatik)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Methodenkenntnisse (Mathematik, Statistik, Softwareentwicklung) mit gewichteter Durchschnittsnote von 2,00 oder besser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mind. ein einschlägiges Praktikum oder mind. ein weiterer Kurs aus der Wirtschaftsinformatik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136ECD-5793-4E47-B0F6-38CE61D01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4910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2038A-5492-452F-88EF-36EB36C2B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WINFO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7B203F-7ECD-421E-879D-1BF6DBDAEB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35</a:t>
            </a:fld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062124"/>
            <a:ext cx="5810250" cy="429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9821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17A82-FE4B-43FF-81F9-74D09BD2C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Immo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099A79-A250-4488-8011-FBD4F74442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Englischkenntnisse Niveau B2 +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b="1" dirty="0"/>
              <a:t>Variante 1: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Wirtschaftswissenschaftlicher oder Immobilienwirtschaft-Studienabschluss mit Note 2,50 oder besser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12 ECTS VWL-Kenntnisse UND 12 ECTS Methodenkenntnisse (Mathematik und Statistik)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b="1" dirty="0"/>
              <a:t>Variante 2: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Wirtschaftswissenschaftlicher oder Immobilienwirtschaft-Studienabschluss mit Note zwischen 2,51 und 3,00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Erfüllung der o.g. fachlichen Kriterien, dabei in mind. einem Bereich eine gewichtete Durchschnittsnote von 2,50 oder besser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mind. ein einschlägiges Praktikum oder eine erfolgreich bestandene einschlägige Seminarleistung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ein Motivationsschreiben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AC7C59-552C-4A1F-9D43-5AEE956486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9417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17A82-FE4B-43FF-81F9-74D09BD2C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Immo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099A79-A250-4488-8011-FBD4F7444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1640" y="2204864"/>
            <a:ext cx="7200800" cy="3960440"/>
          </a:xfrm>
        </p:spPr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b="1" dirty="0"/>
              <a:t>Variante 3: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Ein der Immobilienwirtschaft methodisch nahestehender Studienabschluss mit Note 2,50 oder besser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Erfüllung der o.g. fachlichen Kriterien mit einer gewichteten Durchschnittsnote von 2,00 oder besser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latin typeface="Frutiger Next LT W1G"/>
              </a:rPr>
              <a:t>ein Motivationsschreiben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AC7C59-552C-4A1F-9D43-5AEE956486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0242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7B203F-7ECD-421E-879D-1BF6DBDAEB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38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IMMO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181775"/>
            <a:ext cx="5760640" cy="417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8891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836208-D3F5-49EB-BCBB-15111683CC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endParaRPr lang="de-DE" sz="2400" b="1" dirty="0"/>
          </a:p>
          <a:p>
            <a:pPr algn="ctr"/>
            <a:r>
              <a:rPr lang="de-DE" sz="2400" b="1" dirty="0"/>
              <a:t>Vielen Dank für Eure Aufmerksamkeit und </a:t>
            </a:r>
          </a:p>
          <a:p>
            <a:pPr algn="ctr"/>
            <a:r>
              <a:rPr lang="de-DE" sz="2400" b="1" dirty="0"/>
              <a:t>viel Erfolg </a:t>
            </a:r>
            <a:r>
              <a:rPr lang="de-DE" sz="2400" b="1"/>
              <a:t>bei der </a:t>
            </a:r>
            <a:r>
              <a:rPr lang="de-DE" sz="2400" b="1" dirty="0"/>
              <a:t>Bachelorarbeit!</a:t>
            </a:r>
          </a:p>
          <a:p>
            <a:pPr algn="ctr"/>
            <a:endParaRPr lang="de-DE" sz="2400" b="1" dirty="0"/>
          </a:p>
          <a:p>
            <a:pPr algn="ctr"/>
            <a:r>
              <a:rPr lang="de-DE" sz="2400" b="1" dirty="0"/>
              <a:t>Bei Fragen: info@fachschaft-wirtschaft.de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91CAC3-F389-49C6-AAA2-C747B0DF8C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329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3C3E5-C492-4D0A-A49F-91BCB54BD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42135"/>
            <a:ext cx="7188200" cy="549797"/>
          </a:xfrm>
        </p:spPr>
        <p:txBody>
          <a:bodyPr/>
          <a:lstStyle/>
          <a:p>
            <a:r>
              <a:rPr lang="de-DE" sz="3600" dirty="0"/>
              <a:t>Allgemeines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CE948B-C2CD-4624-8062-174E25423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9727" y="3068960"/>
            <a:ext cx="7704856" cy="2160240"/>
          </a:xfrm>
        </p:spPr>
        <p:txBody>
          <a:bodyPr>
            <a:normAutofit fontScale="92500"/>
          </a:bodyPr>
          <a:lstStyle/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Abgabe im 8. Fachsemester zählt als Zweitversuch!</a:t>
            </a:r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Sprache: Deutsch oder Englisch (Rücksprache mit Betreuer)</a:t>
            </a:r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Bachelorarbeit kann theoretisch im Auslandssemester geschrieben werden (gesonderte Bedingungen)</a:t>
            </a:r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indent="0">
              <a:lnSpc>
                <a:spcPct val="150000"/>
              </a:lnSpc>
            </a:pPr>
            <a:endParaRPr lang="de-DE" sz="2000" dirty="0">
              <a:latin typeface="Frutiger Next LT W1G"/>
            </a:endParaRPr>
          </a:p>
          <a:p>
            <a:pPr indent="0"/>
            <a:endParaRPr lang="de-DE" dirty="0"/>
          </a:p>
          <a:p>
            <a:pPr indent="0"/>
            <a:endParaRPr lang="de-DE" dirty="0"/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BDEEAF-2AF6-4CD1-A1ED-75CF0F71F4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270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3C3E5-C492-4D0A-A49F-91BCB54BD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42135"/>
            <a:ext cx="7188200" cy="549797"/>
          </a:xfrm>
        </p:spPr>
        <p:txBody>
          <a:bodyPr/>
          <a:lstStyle/>
          <a:p>
            <a:r>
              <a:rPr lang="de-DE" sz="3600" dirty="0"/>
              <a:t>Bestehen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CE948B-C2CD-4624-8062-174E25423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02123"/>
            <a:ext cx="7200800" cy="3960440"/>
          </a:xfrm>
        </p:spPr>
        <p:txBody>
          <a:bodyPr/>
          <a:lstStyle/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Eigene Modulgruppe: muss mit 4,0 oder besser bestanden werden</a:t>
            </a:r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&gt; 4,0: Zweitversuch muss innerhalb von 6 Monaten nach Notenbekanntgabe angemeldet werden</a:t>
            </a:r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ACHTUNG: keine E-Mail Benachrichtigung, Eintrag nur in </a:t>
            </a:r>
            <a:r>
              <a:rPr lang="de-DE" sz="2400" dirty="0" err="1"/>
              <a:t>Flexnow</a:t>
            </a:r>
            <a:endParaRPr lang="de-DE" sz="2400" dirty="0"/>
          </a:p>
          <a:p>
            <a:pPr indent="0"/>
            <a:endParaRPr lang="de-DE" sz="2400" dirty="0"/>
          </a:p>
          <a:p>
            <a:pPr marL="457200" lvl="1" indent="0"/>
            <a:endParaRPr lang="de-DE" sz="2000" dirty="0">
              <a:latin typeface="Frutiger Next LT W1G"/>
            </a:endParaRPr>
          </a:p>
          <a:p>
            <a:pPr indent="0"/>
            <a:endParaRPr lang="de-DE" dirty="0"/>
          </a:p>
          <a:p>
            <a:pPr indent="0"/>
            <a:endParaRPr lang="de-DE" dirty="0"/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BDEEAF-2AF6-4CD1-A1ED-75CF0F71F4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83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3C3E5-C492-4D0A-A49F-91BCB54BD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42135"/>
            <a:ext cx="7188200" cy="549797"/>
          </a:xfrm>
        </p:spPr>
        <p:txBody>
          <a:bodyPr/>
          <a:lstStyle/>
          <a:p>
            <a:r>
              <a:rPr lang="de-DE" sz="3600" dirty="0"/>
              <a:t>Abgabe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CE948B-C2CD-4624-8062-174E25423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02123"/>
            <a:ext cx="7704856" cy="3960440"/>
          </a:xfrm>
        </p:spPr>
        <p:txBody>
          <a:bodyPr>
            <a:normAutofit/>
          </a:bodyPr>
          <a:lstStyle/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Titel muss mit </a:t>
            </a:r>
            <a:r>
              <a:rPr lang="de-DE" sz="2400" dirty="0" err="1"/>
              <a:t>Flexnow</a:t>
            </a:r>
            <a:r>
              <a:rPr lang="de-DE" sz="2400" dirty="0"/>
              <a:t> übereinstimmen</a:t>
            </a:r>
            <a:endParaRPr lang="de-DE" sz="2400" b="1" dirty="0"/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Maschinenschriftlich, untrennbar gebundene Form, zwei Exemplare</a:t>
            </a:r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Versand per Post möglich (mit Sendungsnummer)</a:t>
            </a:r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Einverständniserklärung</a:t>
            </a:r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Eidesstaatliche Erklärung, Gliederung, Literaturverzeichnis (Teil der BA)</a:t>
            </a:r>
          </a:p>
          <a:p>
            <a:pPr indent="0">
              <a:lnSpc>
                <a:spcPct val="150000"/>
              </a:lnSpc>
            </a:pPr>
            <a:endParaRPr lang="de-DE" sz="2400" dirty="0"/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indent="0">
              <a:lnSpc>
                <a:spcPct val="150000"/>
              </a:lnSpc>
            </a:pPr>
            <a:endParaRPr lang="de-DE" sz="2000" dirty="0">
              <a:latin typeface="Frutiger Next LT W1G"/>
            </a:endParaRPr>
          </a:p>
          <a:p>
            <a:pPr indent="0"/>
            <a:endParaRPr lang="de-DE" dirty="0"/>
          </a:p>
          <a:p>
            <a:pPr indent="0"/>
            <a:endParaRPr lang="de-DE" dirty="0"/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BDEEAF-2AF6-4CD1-A1ED-75CF0F71F4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624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3C3E5-C492-4D0A-A49F-91BCB54BD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42135"/>
            <a:ext cx="7188200" cy="549797"/>
          </a:xfrm>
        </p:spPr>
        <p:txBody>
          <a:bodyPr/>
          <a:lstStyle/>
          <a:p>
            <a:r>
              <a:rPr lang="de-DE" sz="3600" dirty="0"/>
              <a:t>Einverständniserklärung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CE948B-C2CD-4624-8062-174E25423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02123"/>
            <a:ext cx="7704856" cy="3960440"/>
          </a:xfrm>
        </p:spPr>
        <p:txBody>
          <a:bodyPr>
            <a:normAutofit/>
          </a:bodyPr>
          <a:lstStyle/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indent="0">
              <a:lnSpc>
                <a:spcPct val="150000"/>
              </a:lnSpc>
            </a:pPr>
            <a:endParaRPr lang="de-DE" sz="2000" dirty="0">
              <a:latin typeface="Frutiger Next LT W1G"/>
            </a:endParaRPr>
          </a:p>
          <a:p>
            <a:pPr indent="0"/>
            <a:endParaRPr lang="de-DE" dirty="0"/>
          </a:p>
          <a:p>
            <a:pPr indent="0"/>
            <a:endParaRPr lang="de-DE" dirty="0"/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BDEEAF-2AF6-4CD1-A1ED-75CF0F71F4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7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81" y="2335379"/>
            <a:ext cx="5430668" cy="369392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0069" y="3107111"/>
            <a:ext cx="3685281" cy="2095737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1187624" y="2708920"/>
            <a:ext cx="3168352" cy="144016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019103" y="4365104"/>
            <a:ext cx="2001169" cy="216024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 flipV="1">
            <a:off x="2195736" y="4869160"/>
            <a:ext cx="2016224" cy="18967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446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3C3E5-C492-4D0A-A49F-91BCB54BD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42135"/>
            <a:ext cx="7188200" cy="549797"/>
          </a:xfrm>
        </p:spPr>
        <p:txBody>
          <a:bodyPr/>
          <a:lstStyle/>
          <a:p>
            <a:r>
              <a:rPr lang="de-DE" sz="3600" dirty="0"/>
              <a:t>Eidesstaatliche Erklärung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CE948B-C2CD-4624-8062-174E25423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02123"/>
            <a:ext cx="7704856" cy="3960440"/>
          </a:xfrm>
        </p:spPr>
        <p:txBody>
          <a:bodyPr>
            <a:normAutofit/>
          </a:bodyPr>
          <a:lstStyle/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Ich habe die vorliegende Arbeit selbstständig verfasst und keine anderen als die angegebenen Quellen und Hilfsmittel benutzt. Die Arbeit wurde bisher keiner anderen Prüfungsbehörde vorgelegt. </a:t>
            </a:r>
            <a:r>
              <a:rPr lang="de-DE" sz="2400" b="1" dirty="0"/>
              <a:t>Die elektronische Ausfertigung der Arbeit habe ich bereits beim Prüfer eingereicht.</a:t>
            </a:r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Ort, Datum - Unterschrift</a:t>
            </a:r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400" dirty="0"/>
          </a:p>
          <a:p>
            <a:pPr indent="0">
              <a:lnSpc>
                <a:spcPct val="150000"/>
              </a:lnSpc>
            </a:pPr>
            <a:endParaRPr lang="de-DE" sz="2000" dirty="0">
              <a:latin typeface="Frutiger Next LT W1G"/>
            </a:endParaRPr>
          </a:p>
          <a:p>
            <a:pPr indent="0"/>
            <a:endParaRPr lang="de-DE" dirty="0"/>
          </a:p>
          <a:p>
            <a:pPr indent="0"/>
            <a:endParaRPr lang="de-DE" dirty="0"/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BDEEAF-2AF6-4CD1-A1ED-75CF0F71F4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12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C9E34-B2B0-43CB-A66E-F6FA4B79B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430060"/>
            <a:ext cx="7188200" cy="549797"/>
          </a:xfrm>
        </p:spPr>
        <p:txBody>
          <a:bodyPr/>
          <a:lstStyle/>
          <a:p>
            <a:r>
              <a:rPr lang="de-DE" sz="3600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9AE282-C26A-4A62-BF9A-6CB1708BB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2204864"/>
            <a:ext cx="7560840" cy="3960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400" b="1" dirty="0"/>
              <a:t>Anmeldung zur Bachelorarbeit: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Allgemeines zur Abgabe, Bestehen und Bestandteile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latin typeface="Frutiger Next LT W1G" panose="020B0503040204020203" pitchFamily="34" charset="0"/>
              </a:rPr>
              <a:t>Anmeldung beim Prüfungsamt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BWL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WINFO/VWL/IVWL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1800" b="1" dirty="0">
                <a:solidFill>
                  <a:schemeClr val="bg1">
                    <a:lumMod val="65000"/>
                  </a:schemeClr>
                </a:solidFill>
                <a:latin typeface="Frutiger Next LT W1G" panose="020B0503040204020203" pitchFamily="34" charset="0"/>
              </a:rPr>
              <a:t>TIPPS</a:t>
            </a:r>
          </a:p>
          <a:p>
            <a:pPr marL="457200" lvl="1" indent="0">
              <a:lnSpc>
                <a:spcPct val="150000"/>
              </a:lnSpc>
            </a:pPr>
            <a:endParaRPr lang="de-DE" sz="1800" b="1" dirty="0">
              <a:solidFill>
                <a:schemeClr val="bg1">
                  <a:lumMod val="65000"/>
                </a:schemeClr>
              </a:solidFill>
              <a:latin typeface="Frutiger Next LT W1G" panose="020B0503040204020203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de-DE" sz="2400" b="1" dirty="0">
                <a:solidFill>
                  <a:schemeClr val="bg1">
                    <a:lumMod val="65000"/>
                  </a:schemeClr>
                </a:solidFill>
              </a:rPr>
              <a:t>Master-Zulassungsvoraussetzungen</a:t>
            </a:r>
            <a:r>
              <a:rPr lang="de-DE" sz="2400" b="1" dirty="0"/>
              <a:t>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3EB0A8-7A06-4074-B810-9C9D738F0F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8A7166-FEB1-4491-99E8-DF5926E2E0F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38014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1757</Words>
  <Application>Microsoft Office PowerPoint</Application>
  <PresentationFormat>Bildschirmpräsentation (4:3)</PresentationFormat>
  <Paragraphs>346</Paragraphs>
  <Slides>39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6" baseType="lpstr">
      <vt:lpstr>Arial</vt:lpstr>
      <vt:lpstr>Calibri</vt:lpstr>
      <vt:lpstr>Frutiger Next LT W1G</vt:lpstr>
      <vt:lpstr>Symbol</vt:lpstr>
      <vt:lpstr>Verdana</vt:lpstr>
      <vt:lpstr>Wingdings</vt:lpstr>
      <vt:lpstr>Larissa-Design</vt:lpstr>
      <vt:lpstr>PowerPoint-Präsentation</vt:lpstr>
      <vt:lpstr>Agenda</vt:lpstr>
      <vt:lpstr>Bearbeitung</vt:lpstr>
      <vt:lpstr>Allgemeines</vt:lpstr>
      <vt:lpstr>Bestehen</vt:lpstr>
      <vt:lpstr>Abgabe</vt:lpstr>
      <vt:lpstr>Einverständniserklärung</vt:lpstr>
      <vt:lpstr>Eidesstaatliche Erklärung</vt:lpstr>
      <vt:lpstr>Agenda</vt:lpstr>
      <vt:lpstr>Anmeldung beim Prüfungsamt</vt:lpstr>
      <vt:lpstr>PowerPoint-Präsentation</vt:lpstr>
      <vt:lpstr>Agenda</vt:lpstr>
      <vt:lpstr>BWL</vt:lpstr>
      <vt:lpstr>BWL Q&amp;A</vt:lpstr>
      <vt:lpstr>PowerPoint-Präsentation</vt:lpstr>
      <vt:lpstr>PowerPoint-Präsentation</vt:lpstr>
      <vt:lpstr>PowerPoint-Präsentation</vt:lpstr>
      <vt:lpstr>Agenda</vt:lpstr>
      <vt:lpstr>VWL/IVWL/Winfo</vt:lpstr>
      <vt:lpstr>VWL/IVWL/Winfo</vt:lpstr>
      <vt:lpstr>Agenda</vt:lpstr>
      <vt:lpstr>TIPPS</vt:lpstr>
      <vt:lpstr>TIPPS: Recherche</vt:lpstr>
      <vt:lpstr>TIPPS: Daten sichern</vt:lpstr>
      <vt:lpstr>Agenda</vt:lpstr>
      <vt:lpstr>Allgemein</vt:lpstr>
      <vt:lpstr>Allgemein</vt:lpstr>
      <vt:lpstr>BWL</vt:lpstr>
      <vt:lpstr>BWL</vt:lpstr>
      <vt:lpstr>VWL/ IVWL</vt:lpstr>
      <vt:lpstr>VWL/ IVWL</vt:lpstr>
      <vt:lpstr>VWL/IVWL</vt:lpstr>
      <vt:lpstr>Winfo</vt:lpstr>
      <vt:lpstr>Winfo</vt:lpstr>
      <vt:lpstr>WINFO</vt:lpstr>
      <vt:lpstr>Immo</vt:lpstr>
      <vt:lpstr>Immo</vt:lpstr>
      <vt:lpstr>IMMO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Jasmin Kaufmann</dc:creator>
  <cp:lastModifiedBy>Romy Schwenkert</cp:lastModifiedBy>
  <cp:revision>190</cp:revision>
  <dcterms:modified xsi:type="dcterms:W3CDTF">2019-11-21T18:09:34Z</dcterms:modified>
</cp:coreProperties>
</file>