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0"/>
  </p:notesMasterIdLst>
  <p:sldIdLst>
    <p:sldId id="256" r:id="rId5"/>
    <p:sldId id="346" r:id="rId6"/>
    <p:sldId id="260" r:id="rId7"/>
    <p:sldId id="293" r:id="rId8"/>
    <p:sldId id="347" r:id="rId9"/>
    <p:sldId id="259" r:id="rId10"/>
    <p:sldId id="305" r:id="rId11"/>
    <p:sldId id="307" r:id="rId12"/>
    <p:sldId id="350" r:id="rId13"/>
    <p:sldId id="348" r:id="rId14"/>
    <p:sldId id="351" r:id="rId15"/>
    <p:sldId id="310" r:id="rId16"/>
    <p:sldId id="323" r:id="rId17"/>
    <p:sldId id="334" r:id="rId18"/>
    <p:sldId id="311" r:id="rId19"/>
    <p:sldId id="342" r:id="rId20"/>
    <p:sldId id="312" r:id="rId21"/>
    <p:sldId id="343" r:id="rId22"/>
    <p:sldId id="344" r:id="rId23"/>
    <p:sldId id="345" r:id="rId24"/>
    <p:sldId id="306" r:id="rId25"/>
    <p:sldId id="275" r:id="rId26"/>
    <p:sldId id="277" r:id="rId27"/>
    <p:sldId id="335" r:id="rId28"/>
    <p:sldId id="330" r:id="rId29"/>
    <p:sldId id="336" r:id="rId30"/>
    <p:sldId id="337" r:id="rId31"/>
    <p:sldId id="338" r:id="rId32"/>
    <p:sldId id="339" r:id="rId33"/>
    <p:sldId id="353" r:id="rId34"/>
    <p:sldId id="340" r:id="rId35"/>
    <p:sldId id="354" r:id="rId36"/>
    <p:sldId id="341" r:id="rId37"/>
    <p:sldId id="322" r:id="rId38"/>
    <p:sldId id="333" r:id="rId3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ja.mangold" initials="k" lastIdx="17" clrIdx="0"/>
  <p:cmAuthor id="1" name="Fachschaft Wirtschaft" initials="FS WiWi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1808" autoAdjust="0"/>
  </p:normalViewPr>
  <p:slideViewPr>
    <p:cSldViewPr>
      <p:cViewPr varScale="1">
        <p:scale>
          <a:sx n="90" d="100"/>
          <a:sy n="90" d="100"/>
        </p:scale>
        <p:origin x="21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0E427C-4195-4177-907E-D70F5558F43B}" type="datetimeFigureOut">
              <a:rPr lang="de-DE"/>
              <a:pPr>
                <a:defRPr/>
              </a:pPr>
              <a:t>12.12.2019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AA8284-1C48-4CE4-8661-92EB4B1962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446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!!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8284-1C48-4CE4-8661-92EB4B19627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722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ym typeface="Wingdings" pitchFamily="2" charset="2"/>
              </a:rPr>
              <a:t>Zum Wahlmodul:  Die meisten </a:t>
            </a:r>
            <a:r>
              <a:rPr lang="de-DE" sz="1200" dirty="0" err="1">
                <a:sym typeface="Wingdings" pitchFamily="2" charset="2"/>
              </a:rPr>
              <a:t>WiWi</a:t>
            </a:r>
            <a:r>
              <a:rPr lang="de-DE" sz="1200" dirty="0">
                <a:sym typeface="Wingdings" pitchFamily="2" charset="2"/>
              </a:rPr>
              <a:t>-Kurse haben 6 KP.</a:t>
            </a:r>
            <a:r>
              <a:rPr lang="de-DE" sz="1200" baseline="0" dirty="0">
                <a:sym typeface="Wingdings" pitchFamily="2" charset="2"/>
              </a:rPr>
              <a:t> </a:t>
            </a:r>
            <a:r>
              <a:rPr lang="de-DE" sz="1200" dirty="0">
                <a:sym typeface="Wingdings" pitchFamily="2" charset="2"/>
              </a:rPr>
              <a:t>Vorsicht bei Kursen aus anderen Fakultäten!</a:t>
            </a: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8284-1C48-4CE4-8661-92EB4B19627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05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>
                <a:sym typeface="Wingdings" pitchFamily="2" charset="2"/>
              </a:rPr>
              <a:t>Zum Wahlmodul:  Die meisten </a:t>
            </a:r>
            <a:r>
              <a:rPr lang="de-DE" sz="1200" dirty="0" err="1">
                <a:sym typeface="Wingdings" pitchFamily="2" charset="2"/>
              </a:rPr>
              <a:t>WiWi</a:t>
            </a:r>
            <a:r>
              <a:rPr lang="de-DE" sz="1200" dirty="0">
                <a:sym typeface="Wingdings" pitchFamily="2" charset="2"/>
              </a:rPr>
              <a:t>-Kurse haben 6 KP.</a:t>
            </a:r>
            <a:r>
              <a:rPr lang="de-DE" sz="1200" baseline="0" dirty="0">
                <a:sym typeface="Wingdings" pitchFamily="2" charset="2"/>
              </a:rPr>
              <a:t> </a:t>
            </a:r>
            <a:r>
              <a:rPr lang="de-DE" sz="1200" dirty="0">
                <a:sym typeface="Wingdings" pitchFamily="2" charset="2"/>
              </a:rPr>
              <a:t>Vorsicht bei Kursen aus anderen Fakultäten!</a:t>
            </a: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8284-1C48-4CE4-8661-92EB4B19627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85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AA8284-1C48-4CE4-8661-92EB4B19627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08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Infos</a:t>
            </a:r>
            <a:r>
              <a:rPr lang="de-DE" baseline="0" dirty="0"/>
              <a:t>, welche Vorlesung/Grundkurs es wann gibt, steht im LSF unter: Philo, Kunst, </a:t>
            </a:r>
            <a:r>
              <a:rPr lang="de-DE" baseline="0" dirty="0" err="1"/>
              <a:t>Geschicht</a:t>
            </a:r>
            <a:r>
              <a:rPr lang="de-DE" baseline="0" dirty="0"/>
              <a:t>, </a:t>
            </a:r>
            <a:r>
              <a:rPr lang="de-DE" baseline="0" dirty="0" err="1"/>
              <a:t>Gesellsch</a:t>
            </a:r>
            <a:r>
              <a:rPr lang="de-DE" baseline="0" dirty="0"/>
              <a:t>. –Wissenschaften </a:t>
            </a:r>
            <a:r>
              <a:rPr lang="de-DE" baseline="0" dirty="0">
                <a:sym typeface="Wingdings" panose="05000000000000000000" pitchFamily="2" charset="2"/>
              </a:rPr>
              <a:t> </a:t>
            </a:r>
            <a:r>
              <a:rPr lang="de-DE" baseline="0" dirty="0" err="1">
                <a:sym typeface="Wingdings" panose="05000000000000000000" pitchFamily="2" charset="2"/>
              </a:rPr>
              <a:t>Inst</a:t>
            </a:r>
            <a:r>
              <a:rPr lang="de-DE" baseline="0" dirty="0">
                <a:sym typeface="Wingdings" panose="05000000000000000000" pitchFamily="2" charset="2"/>
              </a:rPr>
              <a:t>. </a:t>
            </a:r>
            <a:r>
              <a:rPr lang="de-DE" baseline="0" dirty="0" err="1">
                <a:sym typeface="Wingdings" panose="05000000000000000000" pitchFamily="2" charset="2"/>
              </a:rPr>
              <a:t>Powi</a:t>
            </a:r>
            <a:r>
              <a:rPr lang="de-DE" baseline="0" dirty="0">
                <a:sym typeface="Wingdings" panose="05000000000000000000" pitchFamily="2" charset="2"/>
              </a:rPr>
              <a:t>  B.A. </a:t>
            </a:r>
            <a:r>
              <a:rPr lang="de-DE" baseline="0" dirty="0" err="1">
                <a:sym typeface="Wingdings" panose="05000000000000000000" pitchFamily="2" charset="2"/>
              </a:rPr>
              <a:t>Powi</a:t>
            </a:r>
            <a:r>
              <a:rPr lang="de-DE" baseline="0" dirty="0">
                <a:sym typeface="Wingdings" panose="05000000000000000000" pitchFamily="2" charset="2"/>
              </a:rPr>
              <a:t>  Basismodule/Aufbaumodule (Aufbaumodule gibt es nur im SS, Basismodule nur im WS)  Vorlesungen/Grundkurse</a:t>
            </a:r>
            <a:br>
              <a:rPr lang="de-DE" baseline="0" dirty="0">
                <a:sym typeface="Wingdings" panose="05000000000000000000" pitchFamily="2" charset="2"/>
              </a:rPr>
            </a:br>
            <a:r>
              <a:rPr lang="de-DE" baseline="0" dirty="0">
                <a:sym typeface="Wingdings" panose="05000000000000000000" pitchFamily="2" charset="2"/>
              </a:rPr>
              <a:t>Generell werden </a:t>
            </a:r>
            <a:r>
              <a:rPr lang="de-DE" baseline="0" dirty="0" err="1">
                <a:sym typeface="Wingdings" panose="05000000000000000000" pitchFamily="2" charset="2"/>
              </a:rPr>
              <a:t>Wiwis</a:t>
            </a:r>
            <a:r>
              <a:rPr lang="de-DE" baseline="0" dirty="0">
                <a:sym typeface="Wingdings" panose="05000000000000000000" pitchFamily="2" charset="2"/>
              </a:rPr>
              <a:t> eher die Vorlesungen ans Herz gelegt, man kann aber auch Grundkurse einbringen</a:t>
            </a:r>
          </a:p>
          <a:p>
            <a:r>
              <a:rPr lang="de-DE" baseline="0" dirty="0">
                <a:sym typeface="Wingdings" panose="05000000000000000000" pitchFamily="2" charset="2"/>
              </a:rPr>
              <a:t>Es ist egal ob Aufbau oder Basismodul</a:t>
            </a:r>
          </a:p>
          <a:p>
            <a:r>
              <a:rPr lang="de-DE" baseline="0" dirty="0">
                <a:sym typeface="Wingdings" panose="05000000000000000000" pitchFamily="2" charset="2"/>
              </a:rPr>
              <a:t>Alles auf Schein, </a:t>
            </a:r>
            <a:r>
              <a:rPr lang="de-DE" baseline="0" dirty="0" err="1">
                <a:sym typeface="Wingdings" panose="05000000000000000000" pitchFamily="2" charset="2"/>
              </a:rPr>
              <a:t>heisst</a:t>
            </a:r>
            <a:r>
              <a:rPr lang="de-DE" baseline="0" dirty="0">
                <a:sym typeface="Wingdings" panose="05000000000000000000" pitchFamily="2" charset="2"/>
              </a:rPr>
              <a:t> man muss eine Note nicht einbringen, es empfiehlt sich dementsprechend auf jeden Fall mal in einen Kurs </a:t>
            </a:r>
            <a:r>
              <a:rPr lang="de-DE" baseline="0" dirty="0" err="1">
                <a:sym typeface="Wingdings" panose="05000000000000000000" pitchFamily="2" charset="2"/>
              </a:rPr>
              <a:t>herinzuschnuppern</a:t>
            </a:r>
            <a:r>
              <a:rPr lang="de-DE" baseline="0" dirty="0">
                <a:sym typeface="Wingdings" panose="05000000000000000000" pitchFamily="2" charset="2"/>
              </a:rPr>
              <a:t> wie das abläuft</a:t>
            </a:r>
            <a:br>
              <a:rPr lang="de-DE" baseline="0" dirty="0">
                <a:sym typeface="Wingdings" panose="05000000000000000000" pitchFamily="2" charset="2"/>
              </a:rPr>
            </a:br>
            <a:r>
              <a:rPr lang="de-DE" baseline="0" dirty="0">
                <a:sym typeface="Wingdings" panose="05000000000000000000" pitchFamily="2" charset="2"/>
              </a:rPr>
              <a:t>Klausurentermine sind von Prof zu Prof unterschiedlich</a:t>
            </a:r>
          </a:p>
          <a:p>
            <a:r>
              <a:rPr lang="de-DE" baseline="0" dirty="0">
                <a:sym typeface="Wingdings" panose="05000000000000000000" pitchFamily="2" charset="2"/>
              </a:rPr>
              <a:t>Es sollte immer 6 </a:t>
            </a:r>
            <a:r>
              <a:rPr lang="de-DE" baseline="0" dirty="0" err="1">
                <a:sym typeface="Wingdings" panose="05000000000000000000" pitchFamily="2" charset="2"/>
              </a:rPr>
              <a:t>Ects</a:t>
            </a:r>
            <a:r>
              <a:rPr lang="de-DE" baseline="0" dirty="0">
                <a:sym typeface="Wingdings" panose="05000000000000000000" pitchFamily="2" charset="2"/>
              </a:rPr>
              <a:t> geben</a:t>
            </a:r>
          </a:p>
          <a:p>
            <a:r>
              <a:rPr lang="de-DE" baseline="0" dirty="0">
                <a:sym typeface="Wingdings" panose="05000000000000000000" pitchFamily="2" charset="2"/>
              </a:rPr>
              <a:t>Unbedingt in der ersten Vorlesung zum Prof gehen und nach </a:t>
            </a:r>
            <a:r>
              <a:rPr lang="de-DE" baseline="0" dirty="0" err="1">
                <a:sym typeface="Wingdings" panose="05000000000000000000" pitchFamily="2" charset="2"/>
              </a:rPr>
              <a:t>Ects</a:t>
            </a:r>
            <a:r>
              <a:rPr lang="de-DE" baseline="0" dirty="0">
                <a:sym typeface="Wingdings" panose="05000000000000000000" pitchFamily="2" charset="2"/>
              </a:rPr>
              <a:t>-Anzahl fragen und abklären, wie das mit der Benotung läuft (</a:t>
            </a:r>
            <a:r>
              <a:rPr lang="de-DE" baseline="0" dirty="0" err="1">
                <a:sym typeface="Wingdings" panose="05000000000000000000" pitchFamily="2" charset="2"/>
              </a:rPr>
              <a:t>Powi</a:t>
            </a:r>
            <a:r>
              <a:rPr lang="de-DE" baseline="0" dirty="0">
                <a:sym typeface="Wingdings" panose="05000000000000000000" pitchFamily="2" charset="2"/>
              </a:rPr>
              <a:t>-Studenten bekommen normalerweise keine Noten in den Vorlesungen)</a:t>
            </a:r>
            <a:br>
              <a:rPr lang="de-DE" baseline="0" dirty="0">
                <a:sym typeface="Wingdings" panose="05000000000000000000" pitchFamily="2" charset="2"/>
              </a:rPr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8284-1C48-4CE4-8661-92EB4B196275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6713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de-DE"/>
              <a:t>Fachsemester aus prüfungsrechtlicher Sicht!</a:t>
            </a:r>
          </a:p>
        </p:txBody>
      </p:sp>
      <p:sp>
        <p:nvSpPr>
          <p:cNvPr id="4710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B62C38-70A4-4C2A-83BD-2396A560509D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8284-1C48-4CE4-8661-92EB4B196275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A8284-1C48-4CE4-8661-92EB4B196275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ild3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6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7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1D3F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8" name="Rectangle 16"/>
          <p:cNvSpPr txBox="1">
            <a:spLocks noChangeArrowheads="1"/>
          </p:cNvSpPr>
          <p:nvPr/>
        </p:nvSpPr>
        <p:spPr bwMode="auto">
          <a:xfrm>
            <a:off x="5273675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Dr. Max Mustermann</a:t>
            </a:r>
            <a:br>
              <a:rPr lang="de-DE" dirty="0">
                <a:solidFill>
                  <a:schemeClr val="tx1">
                    <a:tint val="75000"/>
                  </a:schemeClr>
                </a:solidFill>
              </a:rPr>
            </a:br>
            <a:r>
              <a:rPr lang="de-DE" b="0" dirty="0">
                <a:solidFill>
                  <a:schemeClr val="tx1">
                    <a:tint val="75000"/>
                  </a:schemeClr>
                </a:solidFill>
              </a:rPr>
              <a:t>Referat Kommunikation &amp; Marketing </a:t>
            </a:r>
            <a:br>
              <a:rPr lang="de-DE" b="0" dirty="0">
                <a:solidFill>
                  <a:schemeClr val="tx1">
                    <a:tint val="75000"/>
                  </a:schemeClr>
                </a:solidFill>
              </a:rPr>
            </a:br>
            <a:r>
              <a:rPr lang="de-DE" b="0" dirty="0">
                <a:solidFill>
                  <a:schemeClr val="tx1">
                    <a:tint val="75000"/>
                  </a:schemeClr>
                </a:solidFill>
              </a:rPr>
              <a:t>Verwaltung</a:t>
            </a:r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" name="Picture 25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12" name="Rechteck 15"/>
          <p:cNvSpPr/>
          <p:nvPr/>
        </p:nvSpPr>
        <p:spPr>
          <a:xfrm>
            <a:off x="3143250" y="4572000"/>
            <a:ext cx="6000750" cy="928688"/>
          </a:xfrm>
          <a:prstGeom prst="rect">
            <a:avLst/>
          </a:prstGeom>
          <a:solidFill>
            <a:srgbClr val="AE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Textfeld 29"/>
          <p:cNvSpPr txBox="1"/>
          <p:nvPr/>
        </p:nvSpPr>
        <p:spPr>
          <a:xfrm>
            <a:off x="3071813" y="3565525"/>
            <a:ext cx="60721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Frutiger Next LT W1G" pitchFamily="34" charset="0"/>
              </a:rPr>
              <a:t>Fachschaft Wirtschaft</a:t>
            </a:r>
            <a:br>
              <a:rPr lang="de-DE" sz="2000" dirty="0">
                <a:latin typeface="Frutiger Next LT W1G" pitchFamily="34" charset="0"/>
              </a:rPr>
            </a:br>
            <a:r>
              <a:rPr lang="de-DE" sz="2000" dirty="0">
                <a:latin typeface="Frutiger Next LT W1G" pitchFamily="34" charset="0"/>
              </a:rPr>
              <a:t>Fakultät Wirtschaftswissenschaften</a:t>
            </a:r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/>
          </p:nvPr>
        </p:nvSpPr>
        <p:spPr>
          <a:xfrm>
            <a:off x="3071842" y="2357430"/>
            <a:ext cx="5786438" cy="500066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/>
          </p:nvPr>
        </p:nvSpPr>
        <p:spPr>
          <a:xfrm>
            <a:off x="3071802" y="2857496"/>
            <a:ext cx="6072198" cy="500066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344613" y="1427304"/>
            <a:ext cx="7188200" cy="69691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1344613" y="2336104"/>
            <a:ext cx="7188200" cy="3973216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2000" b="0">
                <a:latin typeface="Frutiger Next LT W1G" pitchFamily="34" charset="0"/>
              </a:defRPr>
            </a:lvl1pPr>
            <a:lvl2pPr>
              <a:buFont typeface="Arial" pitchFamily="34" charset="0"/>
              <a:buChar char="•"/>
              <a:defRPr sz="2000">
                <a:latin typeface="Frutiger Next LT W1G" pitchFamily="34" charset="0"/>
              </a:defRPr>
            </a:lvl2pPr>
            <a:lvl3pPr>
              <a:defRPr sz="1800">
                <a:latin typeface="Frutiger Next LT W1G" pitchFamily="34" charset="0"/>
              </a:defRPr>
            </a:lvl3pPr>
            <a:lvl4pPr>
              <a:defRPr sz="1600">
                <a:latin typeface="Frutiger Next LT W1G" pitchFamily="34" charset="0"/>
              </a:defRPr>
            </a:lvl4pPr>
            <a:lvl5pPr>
              <a:defRPr sz="1600">
                <a:latin typeface="Frutiger Next LT W1G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2DA6EDF-DED5-44B2-8B25-17448C3512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>
              <a:defRPr/>
            </a:pPr>
            <a:fld id="{AAC2F8DF-6598-4AAA-9542-E485DDC74490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DF0D63B-7D93-4A6C-80E8-3E774662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2.Phase-Info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8EF37CB-7C05-4F87-9F49-94A5E158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>
              <a:defRPr/>
            </a:pPr>
            <a:fld id="{61AE25F5-B750-43FB-B2F4-D4108D8CFC7E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2.Phase-Info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00173"/>
            <a:ext cx="8229600" cy="506449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8918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8918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6887AD99-39DE-4060-A481-41838BE5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>
              <a:defRPr/>
            </a:pPr>
            <a:fld id="{33BA325C-A4DA-4CC5-B424-7D5D161902AF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E770B7E-6E0A-4942-9B58-5282AA21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2.Phase-Info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881120CC-EFC0-4BD1-9BA6-73ED87C7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8E890068-30A4-4C9B-B60F-BB5878A685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>
              <a:defRPr/>
            </a:pPr>
            <a:fld id="{817CD631-AA88-4895-854D-D47C19A1F636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7101295D-0C05-4B74-8F99-2A2A7175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2.Phase-Info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4FC99308-5EE3-4071-84DB-03256B1DC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3008313" cy="128588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500438"/>
            <a:ext cx="3008313" cy="2643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>
              <a:defRPr/>
            </a:pPr>
            <a:fld id="{3724B087-C6B2-4F5C-8B74-9FFC87212371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de-DE" dirty="0"/>
              <a:t>2.Phase-Info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1pPr>
          </a:lstStyle>
          <a:p>
            <a:pPr algn="r">
              <a:defRPr/>
            </a:pPr>
            <a:fld id="{31B49CF0-0174-486B-95BB-293D8E4211A6}" type="slidenum">
              <a:rPr lang="de-DE" smtClean="0"/>
              <a:pPr algn="r"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ild3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1331913" y="0"/>
            <a:ext cx="7812087" cy="461963"/>
            <a:chOff x="850" y="0"/>
            <a:chExt cx="4058" cy="254"/>
          </a:xfrm>
          <a:solidFill>
            <a:srgbClr val="009B77"/>
          </a:solidFill>
        </p:grpSpPr>
        <p:sp>
          <p:nvSpPr>
            <p:cNvPr id="9" name="Rectangle 10"/>
            <p:cNvSpPr>
              <a:spLocks noChangeAspect="1" noChangeArrowheads="1"/>
            </p:cNvSpPr>
            <p:nvPr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AEA7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11" name="Rectangle 16"/>
          <p:cNvSpPr txBox="1">
            <a:spLocks noChangeArrowheads="1"/>
          </p:cNvSpPr>
          <p:nvPr/>
        </p:nvSpPr>
        <p:spPr bwMode="auto">
          <a:xfrm>
            <a:off x="5273675" y="638175"/>
            <a:ext cx="35131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Frutiger Next LT W1G" pitchFamily="34" charset="0"/>
              </a:rPr>
              <a:t>Fachschaft Wirtschaft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0" dirty="0">
                <a:latin typeface="Frutiger Next LT W1G" pitchFamily="34" charset="0"/>
              </a:rPr>
              <a:t>Fakultät Wirtschaftswissenschaften</a:t>
            </a:r>
          </a:p>
        </p:txBody>
      </p:sp>
      <p:sp>
        <p:nvSpPr>
          <p:cNvPr id="17" name="Textplatzhalter 16"/>
          <p:cNvSpPr>
            <a:spLocks noGrp="1"/>
          </p:cNvSpPr>
          <p:nvPr>
            <p:ph type="body" idx="1"/>
          </p:nvPr>
        </p:nvSpPr>
        <p:spPr>
          <a:xfrm>
            <a:off x="1285875" y="2428875"/>
            <a:ext cx="7500938" cy="4071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Textmasterformate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de-DE" noProof="0" dirty="0"/>
          </a:p>
        </p:txBody>
      </p:sp>
      <p:sp>
        <p:nvSpPr>
          <p:cNvPr id="1030" name="Titelplatzhalter 17"/>
          <p:cNvSpPr>
            <a:spLocks noGrp="1"/>
          </p:cNvSpPr>
          <p:nvPr>
            <p:ph type="title"/>
          </p:nvPr>
        </p:nvSpPr>
        <p:spPr bwMode="auto">
          <a:xfrm>
            <a:off x="1285875" y="1714500"/>
            <a:ext cx="750093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2. Phase-Info WS 09/10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8" r:id="rId3"/>
    <p:sldLayoutId id="2147483665" r:id="rId4"/>
    <p:sldLayoutId id="2147483664" r:id="rId5"/>
    <p:sldLayoutId id="2147483669" r:id="rId6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2600" b="1" kern="1200">
          <a:solidFill>
            <a:schemeClr val="tx1"/>
          </a:solidFill>
          <a:latin typeface="Frutiger Next LT W1G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utiger Next LT W1G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pitchFamily="34" charset="0"/>
        <a:defRPr sz="2800" b="1" kern="1200">
          <a:solidFill>
            <a:schemeClr val="tx1"/>
          </a:solidFill>
          <a:latin typeface="Frutiger Next LT W1G" pitchFamily="34" charset="0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fachschaft-wirtschaft.de/sites/default/files/download/Bachelor%20VWL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ni-regensburg.de/studium/pruefungsordnungen/bachelor/wirtschaftswissenschaften/index.html" TargetMode="External"/><Relationship Id="rId4" Type="http://schemas.openxmlformats.org/officeDocument/2006/relationships/hyperlink" Target="http://fachschaft-wirtschaft.de/sites/default/files/download/Bachelor%20IVWL.pd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hschaft-wirtschaft.d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platzhalter 3"/>
          <p:cNvSpPr>
            <a:spLocks noGrp="1"/>
          </p:cNvSpPr>
          <p:nvPr>
            <p:ph type="body" sz="quarter" idx="11"/>
          </p:nvPr>
        </p:nvSpPr>
        <p:spPr bwMode="auto">
          <a:xfrm>
            <a:off x="3071813" y="2357438"/>
            <a:ext cx="5786437" cy="5000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sz="4000" dirty="0"/>
              <a:t>2. Phase-Info</a:t>
            </a:r>
          </a:p>
        </p:txBody>
      </p:sp>
      <p:sp>
        <p:nvSpPr>
          <p:cNvPr id="9218" name="Textplatzhalter 4"/>
          <p:cNvSpPr>
            <a:spLocks noGrp="1"/>
          </p:cNvSpPr>
          <p:nvPr>
            <p:ph type="body" sz="quarter" idx="12"/>
          </p:nvPr>
        </p:nvSpPr>
        <p:spPr bwMode="auto">
          <a:xfrm>
            <a:off x="3071813" y="2857500"/>
            <a:ext cx="6072187" cy="5000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/>
              <a:t>VWL und IVWL </a:t>
            </a:r>
            <a:r>
              <a:rPr lang="de-DE" dirty="0" smtClean="0"/>
              <a:t>05.12.2019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AE4E6-125D-49AC-9E64-61DD19CF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678" y="1816084"/>
            <a:ext cx="4811563" cy="345512"/>
          </a:xfrm>
        </p:spPr>
        <p:txBody>
          <a:bodyPr/>
          <a:lstStyle/>
          <a:p>
            <a:pPr algn="l"/>
            <a:r>
              <a:rPr lang="de-DE" sz="1400" b="0" i="1" dirty="0">
                <a:latin typeface="Arial" pitchFamily="34" charset="0"/>
                <a:ea typeface="+mn-ea"/>
                <a:cs typeface="+mn-cs"/>
              </a:rPr>
              <a:t>Studienplan Bachelor VWL Studienbeginn ab WS15/16</a:t>
            </a:r>
            <a:r>
              <a:rPr lang="de-DE" sz="2800" i="1" dirty="0"/>
              <a:t/>
            </a:r>
            <a:br>
              <a:rPr lang="de-DE" sz="2800" i="1" dirty="0"/>
            </a:b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6EA048A-FBDE-4760-9032-22F975E1E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8" y="1988840"/>
            <a:ext cx="8339710" cy="415148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BFC4C2-AE56-43C1-89F2-B31EBC257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2F8DF-6598-4AAA-9542-E485DDC74490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581B92-AF58-4878-A895-C87E23953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8070DD-0FBD-4478-86DE-79228F60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869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088" y="1484784"/>
            <a:ext cx="8208912" cy="4092575"/>
          </a:xfrm>
        </p:spPr>
        <p:txBody>
          <a:bodyPr>
            <a:normAutofit fontScale="92500" lnSpcReduction="20000"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3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Schwerpunktmodulgruppe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dirty="0"/>
              <a:t>Festlegung im Rahmen der Prüfungsanmeldung im </a:t>
            </a:r>
            <a:r>
              <a:rPr lang="de-DE" sz="2800" dirty="0" err="1"/>
              <a:t>FlexNow</a:t>
            </a:r>
            <a:r>
              <a:rPr lang="de-DE" sz="2800" dirty="0"/>
              <a:t>!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800" dirty="0"/>
              <a:t>Wechsel einmal im Studium möglich</a:t>
            </a:r>
            <a:r>
              <a:rPr lang="de-DE" sz="2800" dirty="0">
                <a:sym typeface="Wingdings" pitchFamily="2" charset="2"/>
              </a:rPr>
              <a:t>(formloser Antrag beim Prüfungsamt)</a:t>
            </a:r>
          </a:p>
          <a:p>
            <a:pPr marL="0" indent="0">
              <a:lnSpc>
                <a:spcPct val="150000"/>
              </a:lnSpc>
              <a:defRPr/>
            </a:pPr>
            <a:r>
              <a:rPr lang="de-DE" sz="2800" dirty="0">
                <a:sym typeface="Wingdings" pitchFamily="2" charset="2"/>
              </a:rPr>
              <a:t>    </a:t>
            </a:r>
            <a:r>
              <a:rPr lang="de-DE" sz="2800" i="1" dirty="0">
                <a:sym typeface="Wingdings" pitchFamily="2" charset="2"/>
              </a:rPr>
              <a:t>(Wahlmodulgruppe darf nicht voll sein!)</a:t>
            </a:r>
            <a:endParaRPr lang="de-DE" sz="2800" i="1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3635896" y="6479758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2. Die 2. Phase BWL</a:t>
            </a:r>
          </a:p>
        </p:txBody>
      </p:sp>
    </p:spTree>
    <p:extLst>
      <p:ext uri="{BB962C8B-B14F-4D97-AF65-F5344CB8AC3E}">
        <p14:creationId xmlns:p14="http://schemas.microsoft.com/office/powerpoint/2010/main" val="198516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176" y="1414841"/>
            <a:ext cx="7188200" cy="696912"/>
          </a:xfrm>
        </p:spPr>
        <p:txBody>
          <a:bodyPr/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Wahlmodulgruppe bei </a:t>
            </a:r>
            <a:r>
              <a:rPr lang="de-DE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einem</a:t>
            </a: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2336104"/>
            <a:ext cx="7992888" cy="40932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de-DE" sz="2400" dirty="0"/>
              <a:t>48 ECTS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de-DE" dirty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de-DE" dirty="0"/>
              <a:t>Mindestens 6 Module aus der </a:t>
            </a:r>
            <a:r>
              <a:rPr lang="de-DE" dirty="0" err="1"/>
              <a:t>WiWi</a:t>
            </a:r>
            <a:r>
              <a:rPr lang="de-DE" dirty="0"/>
              <a:t>-Fakultät (36 ECTS)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de-DE" dirty="0"/>
              <a:t>Davon mind. </a:t>
            </a:r>
            <a:r>
              <a:rPr lang="de-DE" u="sng" dirty="0"/>
              <a:t>3 Module </a:t>
            </a:r>
            <a:r>
              <a:rPr lang="de-DE" dirty="0"/>
              <a:t>aus </a:t>
            </a:r>
            <a:r>
              <a:rPr lang="de-DE" u="sng" dirty="0"/>
              <a:t>VWL</a:t>
            </a:r>
            <a:r>
              <a:rPr lang="de-DE" dirty="0"/>
              <a:t> und mind. </a:t>
            </a:r>
            <a:r>
              <a:rPr lang="de-DE" u="sng" dirty="0"/>
              <a:t>1 Modul </a:t>
            </a:r>
            <a:r>
              <a:rPr lang="de-DE" dirty="0"/>
              <a:t>aus </a:t>
            </a:r>
            <a:r>
              <a:rPr lang="de-DE" u="sng" dirty="0"/>
              <a:t>BWL</a:t>
            </a:r>
          </a:p>
          <a:p>
            <a:pPr>
              <a:lnSpc>
                <a:spcPct val="90000"/>
              </a:lnSpc>
            </a:pPr>
            <a:endParaRPr lang="de-DE" dirty="0"/>
          </a:p>
          <a:p>
            <a:pPr lv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e-DE" dirty="0"/>
              <a:t>Max. 6 KP aus Sprachkurse </a:t>
            </a:r>
            <a:r>
              <a:rPr lang="de-DE" u="sng" dirty="0"/>
              <a:t>oder</a:t>
            </a:r>
            <a:r>
              <a:rPr lang="de-DE" dirty="0"/>
              <a:t> Praktikum</a:t>
            </a:r>
          </a:p>
          <a:p>
            <a:pPr lv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e-DE" dirty="0"/>
              <a:t>Max. 6 KP Rhetorik-Kurse</a:t>
            </a:r>
          </a:p>
          <a:p>
            <a:pPr lv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e-DE" dirty="0"/>
              <a:t>Auch Kurse aus anderen Fakultäten/VHB möglich</a:t>
            </a:r>
          </a:p>
          <a:p>
            <a:pPr lvl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e-DE" dirty="0"/>
              <a:t>(ECTS-Anzahl beachten!)</a:t>
            </a:r>
          </a:p>
          <a:p>
            <a:pPr marL="0" indent="0"/>
            <a:endParaRPr lang="de-DE" dirty="0"/>
          </a:p>
          <a:p>
            <a:pPr>
              <a:lnSpc>
                <a:spcPct val="90000"/>
              </a:lnSpc>
              <a:defRPr/>
            </a:pPr>
            <a:r>
              <a:rPr lang="de-DE" dirty="0"/>
              <a:t>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/>
              <a:t>einmalig kann ein Modul (</a:t>
            </a:r>
            <a:r>
              <a:rPr lang="de-DE" i="1" dirty="0"/>
              <a:t>nur Erstversuch</a:t>
            </a:r>
            <a:r>
              <a:rPr lang="de-DE" dirty="0"/>
              <a:t>!) aus der Wahlmodulgruppe gestrichen werden</a:t>
            </a:r>
          </a:p>
          <a:p>
            <a:pPr>
              <a:lnSpc>
                <a:spcPct val="90000"/>
              </a:lnSpc>
              <a:defRPr/>
            </a:pPr>
            <a:r>
              <a:rPr lang="de-DE" dirty="0"/>
              <a:t>	</a:t>
            </a:r>
            <a:r>
              <a:rPr lang="de-DE" b="1" dirty="0"/>
              <a:t>Achtung:</a:t>
            </a:r>
            <a:r>
              <a:rPr lang="de-DE" dirty="0"/>
              <a:t> Frist bei Nichtbestehen 1 Monat nach Bekanntgabe der Note</a:t>
            </a:r>
          </a:p>
        </p:txBody>
      </p:sp>
      <p:sp>
        <p:nvSpPr>
          <p:cNvPr id="4" name="Geschweifte Klammer rechts 3"/>
          <p:cNvSpPr/>
          <p:nvPr/>
        </p:nvSpPr>
        <p:spPr>
          <a:xfrm>
            <a:off x="7128284" y="3708403"/>
            <a:ext cx="288032" cy="12241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7380312" y="413580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Max. 12 KP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CBD96E7-1562-46A2-9959-51D9B12F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155E2D-93F4-4D09-BC30-0BBEA6623F21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0B3E089-805F-42D4-BCB9-82AAE349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9E3A3A-AA47-466B-9F4E-CB134BF8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427304"/>
            <a:ext cx="7188200" cy="6969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Wahlmodulgruppe bei zwei SP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768549" y="2336104"/>
            <a:ext cx="7403851" cy="40932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e-DE" sz="2400" dirty="0">
                <a:latin typeface="Frutiger Next LT W1G" pitchFamily="34" charset="0"/>
              </a:rPr>
              <a:t>24 ECTS</a:t>
            </a:r>
          </a:p>
          <a:p>
            <a:pPr marL="342900" lvl="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de-DE" sz="2000" dirty="0">
              <a:latin typeface="Frutiger Next LT W1G" pitchFamily="34" charset="0"/>
            </a:endParaRPr>
          </a:p>
          <a:p>
            <a:pPr marL="342900" lvl="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e-DE" sz="2000" dirty="0">
                <a:latin typeface="Frutiger Next LT W1G" pitchFamily="34" charset="0"/>
              </a:rPr>
              <a:t>Mindestens 2 Module aus der WiWi-Fakultät (12 ECTS)</a:t>
            </a:r>
          </a:p>
          <a:p>
            <a:pPr marL="342900" lvl="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de-DE" sz="2000" dirty="0">
                <a:latin typeface="Frutiger Next LT W1G" pitchFamily="34" charset="0"/>
              </a:rPr>
              <a:t>Davon mind. 1 Modul aus BWL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Max. 6 </a:t>
            </a:r>
            <a:r>
              <a:rPr lang="de-DE" sz="2000" dirty="0">
                <a:latin typeface="Frutiger Next LT W1G" pitchFamily="34" charset="0"/>
              </a:rPr>
              <a:t>ECTS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aus Sprachkurse</a:t>
            </a:r>
            <a:r>
              <a:rPr kumimoji="0" lang="de-DE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</a:t>
            </a: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oder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Praktikum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Max. 6 </a:t>
            </a:r>
            <a:r>
              <a:rPr lang="de-DE" sz="2000" dirty="0">
                <a:latin typeface="Frutiger Next LT W1G" pitchFamily="34" charset="0"/>
              </a:rPr>
              <a:t>ECTS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 Rhetorik-Kurse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utiger Next LT W1G" pitchFamily="34" charset="0"/>
                <a:ea typeface="+mn-ea"/>
                <a:cs typeface="+mn-cs"/>
              </a:rPr>
              <a:t>Auch Kurse aus anderen Fakultäten/VHB möglich!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000" dirty="0">
                <a:latin typeface="Frutiger Next LT W1G" pitchFamily="34" charset="0"/>
              </a:rPr>
              <a:t>	(ECTS-Anzahl beachten!)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de-DE" sz="2000" dirty="0">
                <a:latin typeface="Frutiger Next LT W1G" pitchFamily="34" charset="0"/>
                <a:sym typeface="Wingdings" pitchFamily="2" charset="2"/>
              </a:rPr>
              <a:t> </a:t>
            </a:r>
            <a:r>
              <a:rPr lang="de-DE" sz="2000" dirty="0">
                <a:latin typeface="Frutiger Next LT W1G" pitchFamily="34" charset="0"/>
              </a:rPr>
              <a:t>einmalig kann ein Modul (nur Erstversuch!)  aus der Wahlmodulgruppe gestrichen werden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de-DE" sz="2000" dirty="0">
                <a:latin typeface="Frutiger Next LT W1G" pitchFamily="34" charset="0"/>
              </a:rPr>
              <a:t>	</a:t>
            </a:r>
            <a:r>
              <a:rPr lang="de-DE" sz="2000" b="1" dirty="0">
                <a:latin typeface="Frutiger Next LT W1G" pitchFamily="34" charset="0"/>
              </a:rPr>
              <a:t>Achtung: </a:t>
            </a:r>
            <a:r>
              <a:rPr lang="de-DE" sz="2000" dirty="0">
                <a:latin typeface="Frutiger Next LT W1G" pitchFamily="34" charset="0"/>
              </a:rPr>
              <a:t>Frist bei Nichtbestehen 1 Monat nach Bekanntgabe der Note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</p:txBody>
      </p:sp>
      <p:sp>
        <p:nvSpPr>
          <p:cNvPr id="6" name="Geschweifte Klammer rechts 5"/>
          <p:cNvSpPr/>
          <p:nvPr/>
        </p:nvSpPr>
        <p:spPr>
          <a:xfrm>
            <a:off x="6409184" y="3621886"/>
            <a:ext cx="288032" cy="12961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719900" y="40852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Max. 12 ECTS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B598E0-BA53-49BB-82B7-4181CD44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80B2CE-0EAC-4486-9CDA-82FD3206F9EB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9AD6B8-9CF4-4674-9A8A-B4C71F94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5035D18-7F97-47AB-AE71-12A899C57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7900" y="1412776"/>
            <a:ext cx="7188200" cy="69691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Praktikum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2276872"/>
            <a:ext cx="7691884" cy="4092575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r>
              <a:rPr lang="de-DE" sz="2400" dirty="0"/>
              <a:t>Kein Pflichtpraktikum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endParaRPr lang="de-DE" sz="2400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r>
              <a:rPr lang="de-DE" sz="2400" dirty="0"/>
              <a:t>Ein mindestens 6-wöchiges Praktikum kann mit 6 ECTS in die VWL-Wahlmodulgruppe eingebracht werden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endParaRPr lang="de-DE" sz="2400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r>
              <a:rPr lang="de-DE" sz="2400" dirty="0"/>
              <a:t>Muss thematisch mit VWL zusammenhängen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defRPr/>
            </a:pPr>
            <a:endParaRPr lang="de-DE" sz="2400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Char char="•"/>
              <a:defRPr/>
            </a:pPr>
            <a:r>
              <a:rPr lang="de-DE" sz="2400" dirty="0"/>
              <a:t>Unbenotet</a:t>
            </a:r>
          </a:p>
          <a:p>
            <a:pPr lvl="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de-DE" sz="2400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85000"/>
              <a:defRPr/>
            </a:pPr>
            <a:r>
              <a:rPr lang="de-DE" sz="2400" dirty="0">
                <a:sym typeface="Wingdings" pitchFamily="2" charset="2"/>
              </a:rPr>
              <a:t> </a:t>
            </a:r>
            <a:r>
              <a:rPr lang="de-DE" sz="2400" dirty="0"/>
              <a:t>Über die Anerkennung entscheidet der Prüfungsausschuss (muss im Folgesemester eingebracht werden)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4A3BA4-ECD8-40E9-A9F0-CF0F7A2D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2A8B0B-7F0F-47E3-8653-1440EF6AF6A4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ED32CA-DCEA-4AF9-AD9A-0FAB8380C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CE09EE-0C7B-4EC6-B075-AB0A8B452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Die 2. Phase IVWL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Studiengänge</a:t>
            </a:r>
          </a:p>
        </p:txBody>
      </p:sp>
      <p:sp>
        <p:nvSpPr>
          <p:cNvPr id="8" name="Ellipse 7"/>
          <p:cNvSpPr/>
          <p:nvPr/>
        </p:nvSpPr>
        <p:spPr>
          <a:xfrm>
            <a:off x="6300192" y="6237312"/>
            <a:ext cx="864096" cy="476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FB3405-228C-4732-86EC-31C9DC76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FB01A6-C118-40DA-A10A-410928190378}" type="datetime1">
              <a:rPr lang="de-DE" smtClean="0"/>
              <a:t>12.12.2019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76086A-5D2E-455A-9F88-DC7FB16E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6545AB5-3A09-4696-94FE-A3C263B4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15</a:t>
            </a:fld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613" y="1427163"/>
            <a:ext cx="7188200" cy="69691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Phase IVWL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4612" y="2336800"/>
            <a:ext cx="7691884" cy="409257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5000"/>
              <a:defRPr/>
            </a:pPr>
            <a:r>
              <a:rPr lang="de-DE" sz="2400" dirty="0">
                <a:sym typeface="Wingdings" panose="05000000000000000000" pitchFamily="2" charset="2"/>
              </a:rPr>
              <a:t> Vortrag von</a:t>
            </a:r>
            <a:r>
              <a:rPr lang="de-DE" sz="2400" dirty="0"/>
              <a:t> Prof. </a:t>
            </a:r>
            <a:r>
              <a:rPr lang="de-DE" sz="2400" dirty="0" err="1"/>
              <a:t>Jerger</a:t>
            </a:r>
            <a:endParaRPr lang="de-DE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A417CA-C5E9-44A8-9F38-C23F2CA6D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E67629-785F-463F-8DEF-C09FD5A6C92F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1CBB41-0DC5-4E7E-8D00-22D33A98A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26A38-09E0-41AA-87C7-90AF0295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42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188200" cy="696912"/>
          </a:xfrm>
        </p:spPr>
        <p:txBody>
          <a:bodyPr/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Phase in IVWL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/>
              <a:t>Pflichtmodulgruppe IVWL (24 ECTS)</a:t>
            </a:r>
          </a:p>
          <a:p>
            <a:pPr>
              <a:buFont typeface="Arial" pitchFamily="34" charset="0"/>
              <a:buChar char="•"/>
            </a:pPr>
            <a:endParaRPr lang="de-DE" sz="2400" dirty="0"/>
          </a:p>
          <a:p>
            <a:pPr>
              <a:buFont typeface="Arial" pitchFamily="34" charset="0"/>
              <a:buChar char="•"/>
            </a:pPr>
            <a:r>
              <a:rPr lang="de-DE" sz="2400" dirty="0"/>
              <a:t>Schwerpunktmodulgruppe (30 ECTS: 6 ECTS Sprachen + 24 ECTS aus einem von drei Schwerpunkten)</a:t>
            </a:r>
          </a:p>
          <a:p>
            <a:pPr>
              <a:buFont typeface="Arial" pitchFamily="34" charset="0"/>
              <a:buChar char="•"/>
            </a:pPr>
            <a:endParaRPr lang="de-DE" sz="2400" dirty="0"/>
          </a:p>
          <a:p>
            <a:pPr>
              <a:buFont typeface="Arial" pitchFamily="34" charset="0"/>
              <a:buChar char="•"/>
            </a:pPr>
            <a:r>
              <a:rPr lang="de-DE" sz="2400" dirty="0"/>
              <a:t>Wahlmodulgruppe (18 ECTS): 1 BWL, 2 VWL Module</a:t>
            </a:r>
          </a:p>
          <a:p>
            <a:pPr>
              <a:buFont typeface="Arial" pitchFamily="34" charset="0"/>
              <a:buChar char="•"/>
            </a:pPr>
            <a:endParaRPr lang="de-DE" sz="2400" dirty="0"/>
          </a:p>
          <a:p>
            <a:pPr>
              <a:buFont typeface="Arial" pitchFamily="34" charset="0"/>
              <a:buChar char="•"/>
            </a:pPr>
            <a:r>
              <a:rPr lang="de-DE" sz="2400" dirty="0"/>
              <a:t>Seminar (6 ECTS)</a:t>
            </a:r>
          </a:p>
          <a:p>
            <a:pPr>
              <a:buFont typeface="Arial" pitchFamily="34" charset="0"/>
              <a:buChar char="•"/>
            </a:pPr>
            <a:endParaRPr lang="de-DE" sz="2400" dirty="0"/>
          </a:p>
          <a:p>
            <a:pPr>
              <a:buFont typeface="Arial" pitchFamily="34" charset="0"/>
              <a:buChar char="•"/>
            </a:pPr>
            <a:r>
              <a:rPr lang="de-DE" sz="2400" dirty="0"/>
              <a:t>Bachelorarbeit (12 ECTS; muss thematisch der Pflichtmodulgruppe zuzuordnen sein)</a:t>
            </a:r>
          </a:p>
          <a:p>
            <a:pPr>
              <a:buFont typeface="Arial" pitchFamily="34" charset="0"/>
              <a:buChar char="•"/>
            </a:pP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C93BCB-34EE-4BFA-962F-C283E6F85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55EB0-FDC8-4CC5-8081-FAABA90A6E83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EB13F2-9A23-402C-8DFD-CFC90817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7D6178-32BF-43B8-8934-105575A9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17</a:t>
            </a:fld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188200" cy="696912"/>
          </a:xfrm>
        </p:spPr>
        <p:txBody>
          <a:bodyPr/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Pflichtmodulgruppe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CC394D-2438-4599-AC77-D98279D29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EFACE-D337-4284-8C8D-566B65B03BFC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8ECDCE-E638-471F-A763-E48169056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279A5F-EA8D-4682-ADE6-CBFD98AC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18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9D43887-082C-4F13-8AF8-119B01266BB3}"/>
              </a:ext>
            </a:extLst>
          </p:cNvPr>
          <p:cNvSpPr txBox="1"/>
          <p:nvPr/>
        </p:nvSpPr>
        <p:spPr>
          <a:xfrm>
            <a:off x="457200" y="5589240"/>
            <a:ext cx="555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http://www.fachschaft-wirtschaft.de/studium/bachelor</a:t>
            </a:r>
          </a:p>
        </p:txBody>
      </p:sp>
      <p:pic>
        <p:nvPicPr>
          <p:cNvPr id="15" name="Inhaltsplatzhalter 14">
            <a:extLst>
              <a:ext uri="{FF2B5EF4-FFF2-40B4-BE49-F238E27FC236}">
                <a16:creationId xmlns:a16="http://schemas.microsoft.com/office/drawing/2014/main" id="{0BDAD890-6FA1-4C35-9C3F-862BD9508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0" y="2354754"/>
            <a:ext cx="8738159" cy="2356149"/>
          </a:xfrm>
        </p:spPr>
      </p:pic>
    </p:spTree>
    <p:extLst>
      <p:ext uri="{BB962C8B-B14F-4D97-AF65-F5344CB8AC3E}">
        <p14:creationId xmlns:p14="http://schemas.microsoft.com/office/powerpoint/2010/main" val="2136520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1412776"/>
            <a:ext cx="7188200" cy="696912"/>
          </a:xfrm>
        </p:spPr>
        <p:txBody>
          <a:bodyPr/>
          <a:lstStyle/>
          <a:p>
            <a:pPr algn="l"/>
            <a:r>
              <a:rPr lang="de-DE" sz="3600" dirty="0"/>
              <a:t>Schwerpunktmodulgruppe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de-DE" dirty="0"/>
              <a:t>6 ECTS aus dem Angebot an Sprachkursen der </a:t>
            </a:r>
            <a:r>
              <a:rPr lang="de-DE" dirty="0" err="1"/>
              <a:t>Slavistik</a:t>
            </a:r>
            <a:r>
              <a:rPr lang="de-DE" dirty="0"/>
              <a:t>/ZSK</a:t>
            </a:r>
          </a:p>
          <a:p>
            <a:pPr marL="457200" indent="-457200">
              <a:buSzPct val="120000"/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de-DE" dirty="0"/>
              <a:t>Wahl zwischen einem von 3 Schwerpunkten</a:t>
            </a:r>
          </a:p>
          <a:p>
            <a:pPr marL="0" indent="0">
              <a:buSzPct val="120000"/>
            </a:pPr>
            <a:endParaRPr lang="de-DE" dirty="0"/>
          </a:p>
          <a:p>
            <a:pPr marL="0" indent="0">
              <a:buSzPct val="120000"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Politikwissenschaften mit Ausrichtung auf MOE</a:t>
            </a:r>
          </a:p>
          <a:p>
            <a:pPr marL="0" indent="0">
              <a:buSzPct val="120000"/>
            </a:pPr>
            <a:r>
              <a:rPr lang="de-DE" dirty="0">
                <a:sym typeface="Wingdings" panose="05000000000000000000" pitchFamily="2" charset="2"/>
              </a:rPr>
              <a:t>	</a:t>
            </a:r>
          </a:p>
          <a:p>
            <a:pPr marL="0" indent="0">
              <a:buSzPct val="120000"/>
            </a:pPr>
            <a:r>
              <a:rPr lang="de-DE" dirty="0">
                <a:sym typeface="Wingdings" panose="05000000000000000000" pitchFamily="2" charset="2"/>
              </a:rPr>
              <a:t>	 Rechtswissenschaften mit Ausrichtung auf MOE</a:t>
            </a:r>
          </a:p>
          <a:p>
            <a:pPr marL="0" indent="0">
              <a:buSzPct val="120000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SzPct val="120000"/>
            </a:pPr>
            <a:r>
              <a:rPr lang="de-DE" dirty="0">
                <a:sym typeface="Wingdings" panose="05000000000000000000" pitchFamily="2" charset="2"/>
              </a:rPr>
              <a:t>	 Geschichte und Kulturwissenschaften mit Ausrichtung 	auf MOE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923081-D6DC-4BCC-9679-1A33D50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4347F-41D1-4CEE-BE8B-C83B2652CC5C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1D8704-06C9-4D45-B404-881DCC69F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64E7B9-B78C-48DA-9430-4D612271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89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el 1"/>
          <p:cNvSpPr>
            <a:spLocks noGrp="1"/>
          </p:cNvSpPr>
          <p:nvPr>
            <p:ph type="title"/>
          </p:nvPr>
        </p:nvSpPr>
        <p:spPr>
          <a:xfrm>
            <a:off x="1344613" y="1427163"/>
            <a:ext cx="7188200" cy="696912"/>
          </a:xfrm>
        </p:spPr>
        <p:txBody>
          <a:bodyPr/>
          <a:lstStyle/>
          <a:p>
            <a:pPr algn="l"/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4613" y="2336800"/>
            <a:ext cx="7188200" cy="4092575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dirty="0"/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de-DE" sz="2800" dirty="0"/>
              <a:t>Allgemeines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de-DE" sz="2800" dirty="0"/>
              <a:t>Die 2. Phase VWL/IVWL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de-DE" sz="2800" dirty="0"/>
              <a:t>Ausland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de-DE" sz="2800" dirty="0"/>
              <a:t>Fachschaft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3C1C83-8C30-4A84-B7BA-5D3409B1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6F46E4-0637-4B01-A781-7CE09AF4A92D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9864A2-F8F4-47E7-8178-3901859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353612-B724-4073-9E32-5065B032F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9618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7624" y="1412776"/>
            <a:ext cx="7188200" cy="696912"/>
          </a:xfrm>
        </p:spPr>
        <p:txBody>
          <a:bodyPr/>
          <a:lstStyle/>
          <a:p>
            <a:pPr algn="l"/>
            <a:r>
              <a:rPr lang="de-DE" sz="3600" dirty="0"/>
              <a:t>Schwerpunktmodulgruppe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Schwerpunktmodulgruppe am Beispiel von Politikwissenschaften:</a:t>
            </a:r>
          </a:p>
          <a:p>
            <a:endParaRPr lang="de-DE" dirty="0"/>
          </a:p>
          <a:p>
            <a:r>
              <a:rPr lang="de-DE" dirty="0"/>
              <a:t>4. Semester: 	</a:t>
            </a:r>
            <a:r>
              <a:rPr lang="de-DE" dirty="0">
                <a:sym typeface="Wingdings" panose="05000000000000000000" pitchFamily="2" charset="2"/>
              </a:rPr>
              <a:t> Terrorismus: Theorie, Fallbeispiele, 			Zukunftsszenarien (Lehrstuhl </a:t>
            </a:r>
            <a:r>
              <a:rPr lang="de-DE" dirty="0" err="1">
                <a:sym typeface="Wingdings" panose="05000000000000000000" pitchFamily="2" charset="2"/>
              </a:rPr>
              <a:t>Straßner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r>
              <a:rPr lang="de-DE" dirty="0">
                <a:sym typeface="Wingdings" panose="05000000000000000000" pitchFamily="2" charset="2"/>
              </a:rPr>
              <a:t>			 Vormacht wider Willen: Deutsche 			Außenpolitik seit der Wiedervereinigung 			(Lehrstuhl </a:t>
            </a:r>
            <a:r>
              <a:rPr lang="de-DE" dirty="0" err="1">
                <a:sym typeface="Wingdings" panose="05000000000000000000" pitchFamily="2" charset="2"/>
              </a:rPr>
              <a:t>Bierling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r>
              <a:rPr lang="de-DE" dirty="0">
                <a:sym typeface="Wingdings" panose="05000000000000000000" pitchFamily="2" charset="2"/>
              </a:rPr>
              <a:t>5. Semester: 	 Logik der Demokratie: Die politischen 			Systeme des Westens in Theorie und Praxis</a:t>
            </a:r>
          </a:p>
          <a:p>
            <a:r>
              <a:rPr lang="de-DE" dirty="0">
                <a:sym typeface="Wingdings" panose="05000000000000000000" pitchFamily="2" charset="2"/>
              </a:rPr>
              <a:t>			(Lehrstuhl </a:t>
            </a:r>
            <a:r>
              <a:rPr lang="de-DE" dirty="0" err="1">
                <a:sym typeface="Wingdings" panose="05000000000000000000" pitchFamily="2" charset="2"/>
              </a:rPr>
              <a:t>Sebaldt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r>
              <a:rPr lang="de-DE" dirty="0">
                <a:sym typeface="Wingdings" panose="05000000000000000000" pitchFamily="2" charset="2"/>
              </a:rPr>
              <a:t>			 Einführung in die Politische Philosophie und 		Ideengeschichte</a:t>
            </a:r>
          </a:p>
          <a:p>
            <a:r>
              <a:rPr lang="de-DE" dirty="0">
                <a:sym typeface="Wingdings" panose="05000000000000000000" pitchFamily="2" charset="2"/>
              </a:rPr>
              <a:t>			(Lehrstuhl Schönherr-Mann)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6D3FBC-8576-41DE-B188-6A46191D1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FD3626-4989-4A4B-AC2D-541B5C1303FE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6D33BC-A71F-4CCD-813E-FB1CF797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3D5A0A-8B13-43BC-A9BD-F72129AD0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4788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188200" cy="696912"/>
          </a:xfrm>
        </p:spPr>
        <p:txBody>
          <a:bodyPr/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Wahlmodulgruppe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4613" y="2492896"/>
            <a:ext cx="7188200" cy="39365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2400" dirty="0"/>
              <a:t>18 ECTS</a:t>
            </a:r>
          </a:p>
          <a:p>
            <a:pPr>
              <a:defRPr/>
            </a:pPr>
            <a:endParaRPr lang="de-DE" sz="2400" dirty="0"/>
          </a:p>
          <a:p>
            <a:pPr>
              <a:buFont typeface="Arial" pitchFamily="34" charset="0"/>
              <a:buChar char="•"/>
              <a:defRPr/>
            </a:pPr>
            <a:r>
              <a:rPr lang="de-DE" sz="2400" dirty="0"/>
              <a:t>Mindestens 3 </a:t>
            </a:r>
            <a:r>
              <a:rPr lang="de-DE" sz="2400" dirty="0" err="1"/>
              <a:t>WiWi</a:t>
            </a:r>
            <a:r>
              <a:rPr lang="de-DE" sz="2400" dirty="0"/>
              <a:t>-Module</a:t>
            </a:r>
          </a:p>
          <a:p>
            <a:pPr marL="914400" lvl="1" indent="-457200">
              <a:buFont typeface="Symbol" pitchFamily="18" charset="2"/>
              <a:buChar char="-"/>
              <a:defRPr/>
            </a:pPr>
            <a:r>
              <a:rPr lang="de-DE" sz="2400" dirty="0"/>
              <a:t>Davon mindestens 2 Module aus VWL</a:t>
            </a:r>
          </a:p>
          <a:p>
            <a:pPr marL="914400" lvl="1" indent="-457200">
              <a:buFont typeface="Symbol" pitchFamily="18" charset="2"/>
              <a:buChar char="-"/>
              <a:defRPr/>
            </a:pPr>
            <a:r>
              <a:rPr lang="de-DE" sz="2400" dirty="0"/>
              <a:t>und mindestens 1 Modul aus BWL</a:t>
            </a:r>
          </a:p>
          <a:p>
            <a:pPr>
              <a:defRPr/>
            </a:pPr>
            <a:endParaRPr lang="de-DE" sz="2400" dirty="0"/>
          </a:p>
          <a:p>
            <a:pPr>
              <a:buFont typeface="Arial" pitchFamily="34" charset="0"/>
              <a:buChar char="•"/>
              <a:defRPr/>
            </a:pPr>
            <a:r>
              <a:rPr lang="de-DE" sz="2400" dirty="0"/>
              <a:t>Anrechnung eines Praktikum o.ä. </a:t>
            </a:r>
            <a:r>
              <a:rPr lang="de-DE" sz="2400" u="sng" dirty="0"/>
              <a:t>nicht</a:t>
            </a:r>
            <a:r>
              <a:rPr lang="de-DE" sz="2400" dirty="0"/>
              <a:t> möglich!</a:t>
            </a:r>
          </a:p>
          <a:p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0264E5C-64AC-45E4-8C4D-0CE4E7591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D23CC9-16FC-4B10-971D-3A238111811A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FBD7D2-B2DD-43EA-A077-2655519F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6F9509-61E0-4537-BFD3-BDB3D372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21</a:t>
            </a:fld>
            <a:endParaRPr lang="de-D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>
          <a:xfrm>
            <a:off x="1344613" y="1427163"/>
            <a:ext cx="7188200" cy="696912"/>
          </a:xfrm>
        </p:spPr>
        <p:txBody>
          <a:bodyPr/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 (VWL/IVWL)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4613" y="2336800"/>
            <a:ext cx="7188200" cy="4092575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>
                <a:sym typeface="Wingdings" pitchFamily="2" charset="2"/>
              </a:rPr>
              <a:t>Muss nicht im Studienschwerpunkt geschrieben werden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sym typeface="Wingdings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Muss bestanden werden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Bei Nichtbestehen muss innerhalb von </a:t>
            </a:r>
            <a:br>
              <a:rPr lang="de-DE" sz="2400" dirty="0"/>
            </a:br>
            <a:r>
              <a:rPr lang="de-DE" sz="2400" dirty="0"/>
              <a:t>6 Monaten ein neues Seminar angemeldet werden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F22952-07B3-473E-8C11-AED9E5A6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DB796E-58B9-4E5E-B9EA-2E337F69ADF8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3D3E2AE-8903-40EB-842F-74D2FDAB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19EEAB-BE20-4EC4-A952-9A904E45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22</a:t>
            </a:fld>
            <a:endParaRPr lang="de-D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188200" cy="69691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Bachelorarbeit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5616" y="2336800"/>
            <a:ext cx="7848871" cy="4092575"/>
          </a:xfrm>
        </p:spPr>
        <p:txBody>
          <a:bodyPr>
            <a:noAutofit/>
          </a:bodyPr>
          <a:lstStyle/>
          <a:p>
            <a:r>
              <a:rPr lang="de-DE" sz="2400" b="1" dirty="0"/>
              <a:t>Bearbeitungszeit:</a:t>
            </a:r>
          </a:p>
          <a:p>
            <a:endParaRPr lang="de-DE" sz="2400" dirty="0"/>
          </a:p>
          <a:p>
            <a:pPr lvl="1">
              <a:buFont typeface="Symbol" pitchFamily="18" charset="2"/>
              <a:buChar char="-"/>
            </a:pPr>
            <a:r>
              <a:rPr lang="de-DE" sz="2400" dirty="0"/>
              <a:t>ab offizieller Themenbekanntgabe (vorher beim Prüfungsamt mit Formular anmelden)</a:t>
            </a:r>
          </a:p>
          <a:p>
            <a:pPr marL="457200" lvl="1" indent="0">
              <a:buNone/>
            </a:pPr>
            <a:endParaRPr lang="de-DE" sz="2400" dirty="0"/>
          </a:p>
          <a:p>
            <a:pPr lvl="1">
              <a:buFont typeface="Symbol" pitchFamily="18" charset="2"/>
              <a:buChar char="-"/>
            </a:pPr>
            <a:r>
              <a:rPr lang="da-DK" sz="2400" dirty="0"/>
              <a:t>i.d.R. </a:t>
            </a:r>
            <a:r>
              <a:rPr lang="da-DK" sz="2400" u="sng" dirty="0"/>
              <a:t>60 Tage </a:t>
            </a:r>
            <a:r>
              <a:rPr lang="da-DK" sz="2400" dirty="0"/>
              <a:t>(max. 90 Tage) Zeit</a:t>
            </a:r>
          </a:p>
          <a:p>
            <a:pPr lvl="1">
              <a:buFont typeface="Symbol" pitchFamily="18" charset="2"/>
              <a:buChar char="-"/>
            </a:pPr>
            <a:endParaRPr lang="da-DK" sz="2400" dirty="0"/>
          </a:p>
          <a:p>
            <a:pPr lvl="1">
              <a:buFont typeface="Symbol" pitchFamily="18" charset="2"/>
              <a:buChar char="-"/>
            </a:pPr>
            <a:r>
              <a:rPr lang="de-DE" sz="2400" dirty="0"/>
              <a:t>mit Einverständnis des Prüfers um 30 Tage verlängerbar (Antrag beim Prüfungsamt)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1FF6E9-B413-4349-BE59-DD2E478B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97983-E4B0-4438-AE08-E6B007580153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DE48AA-0D35-400B-A7CF-EB569044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F75012-6A99-40F1-B1FB-3DFC97B4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23</a:t>
            </a:fld>
            <a:endParaRPr lang="de-D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188200" cy="696912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3600" dirty="0"/>
              <a:t>Bachelorarbeit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2336800"/>
            <a:ext cx="8064896" cy="4092575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/>
              <a:t>Thema:</a:t>
            </a:r>
          </a:p>
          <a:p>
            <a:pPr lvl="1">
              <a:buFont typeface="Symbol" pitchFamily="18" charset="2"/>
              <a:buChar char="-"/>
              <a:defRPr/>
            </a:pPr>
            <a:r>
              <a:rPr lang="de-DE" sz="2400" dirty="0"/>
              <a:t>VWL:  thematisch der Schwerpunktmodulgruppe zugeordnet </a:t>
            </a:r>
          </a:p>
          <a:p>
            <a:pPr lvl="1">
              <a:buFont typeface="Symbol" pitchFamily="18" charset="2"/>
              <a:buChar char="-"/>
              <a:defRPr/>
            </a:pPr>
            <a:r>
              <a:rPr lang="de-DE" sz="2400" dirty="0"/>
              <a:t>IVWL: thematisch der Pflichtmodulgruppe zugeordnet</a:t>
            </a:r>
          </a:p>
          <a:p>
            <a:pPr lvl="1">
              <a:buFont typeface="Symbol" pitchFamily="18" charset="2"/>
              <a:buChar char="-"/>
              <a:defRPr/>
            </a:pPr>
            <a:r>
              <a:rPr lang="de-DE" sz="2400" dirty="0"/>
              <a:t>Direkte Vergabe über die Lehrstühle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/>
              <a:t>Wiederholungsmöglichkeit: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de-DE" sz="2400" dirty="0"/>
              <a:t>einmalig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de-DE" sz="2400" dirty="0"/>
              <a:t>Neuanmeldung muss innerhalb von 6 Monaten erfolgen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C999D7-069B-4AAE-9A80-7C668939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687926-5B62-41F7-B247-8983DC72BB7E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48CC78-DB8A-41A3-8B61-9AECC16A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527F71-91BC-42B5-8F55-4F4C19586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24</a:t>
            </a:fld>
            <a:endParaRPr lang="de-D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1344613" y="1427163"/>
            <a:ext cx="7188200" cy="696912"/>
          </a:xfrm>
        </p:spPr>
        <p:txBody>
          <a:bodyPr/>
          <a:lstStyle/>
          <a:p>
            <a:pPr algn="l"/>
            <a:r>
              <a:rPr lang="de-DE" sz="3600" dirty="0"/>
              <a:t>Aufgepasst!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44613" y="2336800"/>
            <a:ext cx="7188200" cy="4092575"/>
          </a:xfrm>
        </p:spPr>
        <p:txBody>
          <a:bodyPr>
            <a:noAutofit/>
          </a:bodyPr>
          <a:lstStyle/>
          <a:p>
            <a:pPr marL="533400" indent="-533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/>
              <a:t>Um die Bachelorprüfung zu bestehen, müsst ihr:</a:t>
            </a: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Nach dem 3. Semester </a:t>
            </a:r>
            <a:r>
              <a:rPr lang="de-DE" sz="2400" b="1" dirty="0"/>
              <a:t>mind. 10 Module </a:t>
            </a:r>
            <a:r>
              <a:rPr lang="de-DE" sz="2400" dirty="0"/>
              <a:t>bestanden haben</a:t>
            </a: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Jede Modulgruppe mit </a:t>
            </a:r>
            <a:r>
              <a:rPr lang="de-DE" sz="2400" b="1" dirty="0"/>
              <a:t>mindestens 4,0</a:t>
            </a:r>
            <a:r>
              <a:rPr lang="de-DE" sz="2400" dirty="0"/>
              <a:t> und </a:t>
            </a:r>
            <a:r>
              <a:rPr lang="de-DE" sz="2400" b="1" dirty="0"/>
              <a:t>mindestens 50%</a:t>
            </a:r>
            <a:r>
              <a:rPr lang="de-DE" sz="2400" dirty="0"/>
              <a:t> der Module bestehen</a:t>
            </a: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Seminar und Bachelorarbeit bestehen </a:t>
            </a: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400" dirty="0"/>
              <a:t>Prüfungsfristen einhalten (</a:t>
            </a:r>
            <a:r>
              <a:rPr lang="de-DE" sz="2400" b="1" dirty="0"/>
              <a:t>7 Semester, im 8. nur noch Wiederholungen</a:t>
            </a:r>
            <a:r>
              <a:rPr lang="de-DE" sz="2400" dirty="0"/>
              <a:t>)</a:t>
            </a: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03D3F1-EF1F-4D75-B0B3-BE3780CE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A4AF8-E12A-44C0-9819-0A118338FD6A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ED75F8-F968-4D60-90D0-04D16F899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AAC463-118A-4DEA-B579-3BD04514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648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3.Ausland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6300192" y="6237312"/>
            <a:ext cx="864096" cy="476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BC0D46-FE1F-4243-9481-55E31651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CAFC18-5F71-4ED6-BC6A-C488913E6783}" type="datetime1">
              <a:rPr lang="de-DE" smtClean="0"/>
              <a:t>12.12.2019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6EF41D5-8307-4A08-9492-28EC8822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63388E2-98D8-48B8-8F8C-6C1A601A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7898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899592" y="1427163"/>
            <a:ext cx="7633221" cy="696912"/>
          </a:xfrm>
        </p:spPr>
        <p:txBody>
          <a:bodyPr/>
          <a:lstStyle/>
          <a:p>
            <a:pPr algn="l"/>
            <a:r>
              <a:rPr lang="de-DE" sz="3600" dirty="0"/>
              <a:t>Ausland (1)</a:t>
            </a:r>
          </a:p>
        </p:txBody>
      </p:sp>
      <p:sp>
        <p:nvSpPr>
          <p:cNvPr id="43010" name="Inhaltsplatzhalter 2"/>
          <p:cNvSpPr>
            <a:spLocks noGrp="1"/>
          </p:cNvSpPr>
          <p:nvPr>
            <p:ph idx="1"/>
          </p:nvPr>
        </p:nvSpPr>
        <p:spPr bwMode="auto">
          <a:xfrm>
            <a:off x="899592" y="2336800"/>
            <a:ext cx="7848872" cy="4092575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de-DE" sz="2400" dirty="0"/>
              <a:t>Möglichkeit, Urlaubssemester zu beantragen (</a:t>
            </a:r>
            <a:r>
              <a:rPr lang="de-DE" sz="2400" dirty="0">
                <a:sym typeface="Wingdings" pitchFamily="2" charset="2"/>
              </a:rPr>
              <a:t>Semesterbeitrag trotzdem fällig)</a:t>
            </a:r>
            <a:endParaRPr lang="de-DE" sz="2400" dirty="0"/>
          </a:p>
          <a:p>
            <a:r>
              <a:rPr lang="de-DE" sz="2400" dirty="0"/>
              <a:t> </a:t>
            </a:r>
          </a:p>
          <a:p>
            <a:r>
              <a:rPr lang="de-DE" sz="2400" dirty="0"/>
              <a:t>Grenzen (in der Regel):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/>
              <a:t>Ab 30 KP: Hochstufung um 1 Fachsemester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/>
              <a:t>Ab 60 KP: Hochstufung </a:t>
            </a:r>
            <a:r>
              <a:rPr lang="de-DE" sz="2400" dirty="0" err="1"/>
              <a:t>zm</a:t>
            </a:r>
            <a:r>
              <a:rPr lang="de-DE" sz="2400" dirty="0"/>
              <a:t> 2 Fachsemester</a:t>
            </a:r>
          </a:p>
          <a:p>
            <a:endParaRPr lang="de-DE" sz="2400" dirty="0"/>
          </a:p>
          <a:p>
            <a:pPr>
              <a:buFont typeface="Arial" pitchFamily="34" charset="0"/>
              <a:buChar char="•"/>
            </a:pPr>
            <a:r>
              <a:rPr lang="de-DE" sz="2400" dirty="0"/>
              <a:t>Seminar und Bachelorarbeit sind prinzipiell anrechenbar</a:t>
            </a:r>
            <a:br>
              <a:rPr lang="de-DE" sz="2400" dirty="0"/>
            </a:br>
            <a:r>
              <a:rPr lang="de-DE" sz="2400" dirty="0"/>
              <a:t>(unbedingt vorher mit Regensburger Professor absprechen!)</a:t>
            </a:r>
          </a:p>
          <a:p>
            <a:pPr>
              <a:buFont typeface="Arial" pitchFamily="34" charset="0"/>
              <a:buChar char="•"/>
            </a:pPr>
            <a:endParaRPr lang="de-DE" sz="24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4784E8-18CE-4420-8EA9-4032C8E9B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C240A8-F55B-4AA6-A696-2F26881E24B4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1C6E1AF-542F-4F80-BB4A-6B78F2373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6B964D-33FD-4455-BD46-1277D5DE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7827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899592" y="1427163"/>
            <a:ext cx="7633221" cy="696912"/>
          </a:xfrm>
        </p:spPr>
        <p:txBody>
          <a:bodyPr/>
          <a:lstStyle/>
          <a:p>
            <a:pPr algn="l"/>
            <a:r>
              <a:rPr lang="de-DE" sz="3600" dirty="0"/>
              <a:t>Ausland (2)</a:t>
            </a:r>
          </a:p>
        </p:txBody>
      </p:sp>
      <p:sp>
        <p:nvSpPr>
          <p:cNvPr id="44034" name="Inhaltsplatzhalter 2"/>
          <p:cNvSpPr>
            <a:spLocks noGrp="1"/>
          </p:cNvSpPr>
          <p:nvPr>
            <p:ph idx="1"/>
          </p:nvPr>
        </p:nvSpPr>
        <p:spPr bwMode="auto">
          <a:xfrm>
            <a:off x="899592" y="2336800"/>
            <a:ext cx="7633221" cy="4092575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de-DE" sz="2400" b="1" dirty="0"/>
              <a:t>Einbringung von Modulen</a:t>
            </a:r>
          </a:p>
          <a:p>
            <a:endParaRPr lang="de-DE" sz="2400" dirty="0"/>
          </a:p>
          <a:p>
            <a:pPr>
              <a:buFont typeface="Arial" pitchFamily="34" charset="0"/>
              <a:buChar char="•"/>
            </a:pPr>
            <a:r>
              <a:rPr lang="de-DE" sz="2400" dirty="0"/>
              <a:t>Im Schwerpunkt:</a:t>
            </a:r>
          </a:p>
          <a:p>
            <a:pPr lvl="1">
              <a:buFont typeface="Symbol" pitchFamily="18" charset="2"/>
              <a:buChar char="-"/>
            </a:pPr>
            <a:r>
              <a:rPr lang="de-DE" sz="2400" dirty="0"/>
              <a:t>Einwilligung eines Professors notwendig</a:t>
            </a:r>
          </a:p>
          <a:p>
            <a:pPr lvl="1">
              <a:buFont typeface="Symbol" pitchFamily="18" charset="2"/>
              <a:buChar char="-"/>
            </a:pPr>
            <a:r>
              <a:rPr lang="de-DE" sz="2400" dirty="0"/>
              <a:t>bedarf eines äquivalenten Moduls in Regensburg</a:t>
            </a:r>
          </a:p>
          <a:p>
            <a:pPr>
              <a:buFont typeface="Arial" pitchFamily="34" charset="0"/>
              <a:buChar char="•"/>
            </a:pPr>
            <a:endParaRPr lang="de-DE" sz="2400" dirty="0"/>
          </a:p>
          <a:p>
            <a:pPr>
              <a:buFont typeface="Arial" pitchFamily="34" charset="0"/>
              <a:buChar char="•"/>
            </a:pPr>
            <a:r>
              <a:rPr lang="de-DE" sz="2400" dirty="0"/>
              <a:t>In der Wahlmodulgruppe:</a:t>
            </a:r>
          </a:p>
          <a:p>
            <a:pPr lvl="1">
              <a:buFont typeface="Symbol" pitchFamily="18" charset="2"/>
              <a:buChar char="-"/>
            </a:pPr>
            <a:r>
              <a:rPr lang="de-DE" sz="2400" dirty="0"/>
              <a:t>Flexibel (als </a:t>
            </a:r>
            <a:r>
              <a:rPr lang="de-DE" sz="2400" dirty="0" err="1"/>
              <a:t>WiWi</a:t>
            </a:r>
            <a:r>
              <a:rPr lang="de-DE" sz="2400" dirty="0"/>
              <a:t>-Modul, BWL-Modul, VWL-Modul)</a:t>
            </a:r>
          </a:p>
          <a:p>
            <a:pPr lvl="1">
              <a:buFont typeface="Symbol" pitchFamily="18" charset="2"/>
              <a:buChar char="-"/>
            </a:pPr>
            <a:r>
              <a:rPr lang="de-DE" sz="2400" dirty="0"/>
              <a:t>Vorheriges Absprechen mit Professor sinnvoll</a:t>
            </a:r>
          </a:p>
          <a:p>
            <a:pPr>
              <a:buFont typeface="Arial" pitchFamily="34" charset="0"/>
              <a:buChar char="•"/>
            </a:pPr>
            <a:endParaRPr lang="de-DE" sz="28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E08E42-8AF7-429B-8BCA-D3D5AD16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C7CC6-7DEB-47EB-8D41-74552A367126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7189B3-1437-4128-B80F-32B3D6CD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4FBD92-1F42-450D-BC44-091B81B6E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2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>
          <a:xfrm>
            <a:off x="899592" y="1427163"/>
            <a:ext cx="7633221" cy="696912"/>
          </a:xfrm>
        </p:spPr>
        <p:txBody>
          <a:bodyPr/>
          <a:lstStyle/>
          <a:p>
            <a:pPr algn="l"/>
            <a:r>
              <a:rPr lang="de-DE" sz="3600" dirty="0"/>
              <a:t>Ausland (3)</a:t>
            </a:r>
          </a:p>
        </p:txBody>
      </p:sp>
      <p:sp>
        <p:nvSpPr>
          <p:cNvPr id="46082" name="Inhaltsplatzhalter 2"/>
          <p:cNvSpPr>
            <a:spLocks noGrp="1"/>
          </p:cNvSpPr>
          <p:nvPr>
            <p:ph idx="1"/>
          </p:nvPr>
        </p:nvSpPr>
        <p:spPr bwMode="auto">
          <a:xfrm>
            <a:off x="899592" y="2336800"/>
            <a:ext cx="7633221" cy="4092575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de-DE" sz="2400" b="1" dirty="0"/>
              <a:t>Erstklausur</a:t>
            </a:r>
            <a:r>
              <a:rPr lang="de-DE" sz="2400" dirty="0"/>
              <a:t> in Regensburg:</a:t>
            </a:r>
          </a:p>
          <a:p>
            <a:pPr lvl="1">
              <a:buFont typeface="Symbol" pitchFamily="18" charset="2"/>
              <a:buChar char="-"/>
            </a:pPr>
            <a:r>
              <a:rPr lang="de-DE" sz="2400" dirty="0"/>
              <a:t>Entsprechendes Semester gilt als Fachsemester</a:t>
            </a:r>
          </a:p>
          <a:p>
            <a:pPr lvl="1">
              <a:buFont typeface="Symbol" pitchFamily="18" charset="2"/>
              <a:buChar char="-"/>
            </a:pPr>
            <a:r>
              <a:rPr lang="de-DE" sz="2400" dirty="0"/>
              <a:t>Kein Urlaubssemester möglich</a:t>
            </a:r>
          </a:p>
          <a:p>
            <a:endParaRPr lang="de-DE" sz="2400" b="1" dirty="0"/>
          </a:p>
          <a:p>
            <a:r>
              <a:rPr lang="de-DE" sz="2400" b="1" dirty="0"/>
              <a:t>Wiederholungsklausur </a:t>
            </a:r>
            <a:r>
              <a:rPr lang="de-DE" sz="2400" dirty="0"/>
              <a:t>in Regensburg:</a:t>
            </a:r>
          </a:p>
          <a:p>
            <a:pPr lvl="1">
              <a:buFont typeface="Symbol" pitchFamily="18" charset="2"/>
              <a:buChar char="-"/>
            </a:pPr>
            <a:r>
              <a:rPr lang="de-DE" sz="2400" dirty="0"/>
              <a:t>	Gilt nicht als Fachsemester</a:t>
            </a:r>
          </a:p>
          <a:p>
            <a:pPr lvl="1">
              <a:buFont typeface="Symbol" pitchFamily="18" charset="2"/>
              <a:buChar char="-"/>
            </a:pPr>
            <a:r>
              <a:rPr lang="de-DE" sz="2400" dirty="0"/>
              <a:t>	Kann aber auch um die Dauer des Aufenthalts  	geschoben werden</a:t>
            </a:r>
          </a:p>
          <a:p>
            <a:pPr>
              <a:buFont typeface="Symbol" pitchFamily="18" charset="2"/>
              <a:buChar char="-"/>
            </a:pPr>
            <a:endParaRPr lang="de-DE" sz="2400" dirty="0"/>
          </a:p>
          <a:p>
            <a:r>
              <a:rPr lang="de-DE" sz="2400" dirty="0"/>
              <a:t>Beurlaubung wegen Praktikum </a:t>
            </a:r>
            <a:r>
              <a:rPr lang="de-DE" sz="2400" dirty="0">
                <a:sym typeface="Wingdings" pitchFamily="2" charset="2"/>
              </a:rPr>
              <a:t> keine Unterbrechung der Wiederholungsfrist!</a:t>
            </a:r>
            <a:endParaRPr lang="de-DE" sz="2400" dirty="0"/>
          </a:p>
          <a:p>
            <a:endParaRPr lang="de-DE" sz="2400" dirty="0"/>
          </a:p>
          <a:p>
            <a:endParaRPr lang="de-DE" sz="28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60269A-291F-4846-8FF2-18787CDA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3C414-EB68-4C11-B82A-AD42A3D96861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19F1BB-4A7C-4C14-A74B-CAAF250A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3647B1-30D3-4506-ADE5-61D212E9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40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2313" y="4107728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1.allgemeines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>
          <a:xfrm>
            <a:off x="722313" y="2607541"/>
            <a:ext cx="7772400" cy="150018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/>
              <a:t>Was muss beachtet werden?</a:t>
            </a:r>
          </a:p>
        </p:txBody>
      </p:sp>
      <p:sp>
        <p:nvSpPr>
          <p:cNvPr id="7" name="Ellipse 6"/>
          <p:cNvSpPr/>
          <p:nvPr/>
        </p:nvSpPr>
        <p:spPr>
          <a:xfrm>
            <a:off x="6300192" y="6237312"/>
            <a:ext cx="864096" cy="476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887D1A-BAB0-496A-B879-CE8A770D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8A97-2958-4D65-B0C0-48A63F9BAE3A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45299EE-36BE-4C6A-A771-3194382E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8964" y="636731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2.Phase-Info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434E94FF-A891-4099-B246-D5A633E43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4. Fachschaft </a:t>
            </a:r>
            <a:r>
              <a:rPr lang="de-DE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WIrtschaft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6746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613" y="1427163"/>
            <a:ext cx="7188200" cy="696912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de-DE" sz="3600" dirty="0"/>
              <a:t>Offizielle Studienberatung</a:t>
            </a:r>
          </a:p>
        </p:txBody>
      </p:sp>
      <p:sp>
        <p:nvSpPr>
          <p:cNvPr id="50178" name="Inhaltsplatzhalter 2"/>
          <p:cNvSpPr>
            <a:spLocks noGrp="1"/>
          </p:cNvSpPr>
          <p:nvPr>
            <p:ph idx="1"/>
          </p:nvPr>
        </p:nvSpPr>
        <p:spPr bwMode="auto">
          <a:xfrm>
            <a:off x="1344613" y="2336800"/>
            <a:ext cx="7188200" cy="40925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2800" dirty="0"/>
          </a:p>
          <a:p>
            <a:r>
              <a:rPr lang="de-DE" sz="2400" dirty="0"/>
              <a:t>Terminvereinbarung:</a:t>
            </a:r>
          </a:p>
          <a:p>
            <a:endParaRPr lang="de-DE" sz="2400" dirty="0"/>
          </a:p>
          <a:p>
            <a:r>
              <a:rPr lang="de-DE" sz="2400" dirty="0"/>
              <a:t>studienberatung@fachschaft-wirtschaft.de</a:t>
            </a:r>
          </a:p>
          <a:p>
            <a:endParaRPr lang="de-DE" sz="2400" dirty="0"/>
          </a:p>
          <a:p>
            <a:r>
              <a:rPr lang="de-DE" sz="2400" dirty="0"/>
              <a:t>Ort: Fachschaft Wirtschaft R003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DB4951-9ADF-4DA5-AD1E-65A864A19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C3E99-D185-4BFA-87FA-DA4C237A0913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E61980-DD38-42EA-96D0-4DC7C8DA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4D56CB-CCEA-43EB-8A11-7D2C8724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389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5A704-C826-4E63-A47B-1ADD585F9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CC7CB8B4-39BD-4315-833A-CD9B0A145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776" cy="6858000"/>
          </a:xfrm>
        </p:spPr>
      </p:pic>
    </p:spTree>
    <p:extLst>
      <p:ext uri="{BB962C8B-B14F-4D97-AF65-F5344CB8AC3E}">
        <p14:creationId xmlns:p14="http://schemas.microsoft.com/office/powerpoint/2010/main" val="2823882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Danke für euer Interesse!</a:t>
            </a:r>
            <a:b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6300192" y="6237312"/>
            <a:ext cx="864096" cy="476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CBA7B2-0E24-4D4A-A829-40A84FD8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F20101-32C3-43B1-9D50-6DE052213991}" type="datetime1">
              <a:rPr lang="de-DE" smtClean="0"/>
              <a:t>12.12.2019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C22B51-C4F7-4C2C-9029-47AF0381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47218A5-44E9-4595-8A52-02AA7EDB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9825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611560" y="1427163"/>
            <a:ext cx="7921253" cy="696912"/>
          </a:xfrm>
        </p:spPr>
        <p:txBody>
          <a:bodyPr/>
          <a:lstStyle/>
          <a:p>
            <a:pPr algn="l"/>
            <a:r>
              <a:rPr lang="de-DE" sz="4000" dirty="0"/>
              <a:t>Links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336800"/>
            <a:ext cx="8604448" cy="4092575"/>
          </a:xfrm>
        </p:spPr>
        <p:txBody>
          <a:bodyPr>
            <a:no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Studienablaufplan VWL:</a:t>
            </a: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hlinkClick r:id="rId3"/>
              </a:rPr>
              <a:t>http://fachschaft-wirtschaft.de/sites/default/files/download/Bachelor%20VWL.pdf</a:t>
            </a:r>
            <a:endParaRPr lang="de-DE" sz="1400" dirty="0"/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Studienablaufplan IVWL:</a:t>
            </a:r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hlinkClick r:id="rId4"/>
              </a:rPr>
              <a:t>http://fachschaft-wirtschaft.de/sites/default/files/download/Bachelor%20IVWL.pdf</a:t>
            </a:r>
            <a:endParaRPr lang="de-DE" sz="14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/>
              <a:t>Prüfungsordnung: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hlinkClick r:id="rId5"/>
              </a:rPr>
              <a:t>http://www.uni-regensburg.de/studium/pruefungsordnungen/bachelor/wirtschaftswissenschaften/index.html</a:t>
            </a:r>
            <a:r>
              <a:rPr lang="de-DE" sz="1400" dirty="0"/>
              <a:t> </a:t>
            </a:r>
            <a:endParaRPr lang="de-DE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b="1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D52B53-757A-48A5-88B5-14F7C540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AB4D3-6C41-4AB5-83FE-8E1EE870AE46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1CC14-1721-45EA-A6B4-8912910B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A6D194-1099-43C7-99B0-BEA0F6E8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34</a:t>
            </a:fld>
            <a:endParaRPr lang="de-D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>
          <a:xfrm>
            <a:off x="611560" y="1427163"/>
            <a:ext cx="7921253" cy="696912"/>
          </a:xfrm>
        </p:spPr>
        <p:txBody>
          <a:bodyPr/>
          <a:lstStyle/>
          <a:p>
            <a:pPr algn="l"/>
            <a:r>
              <a:rPr lang="de-DE" sz="4000" dirty="0"/>
              <a:t>Fachschaft Wirtschaft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336800"/>
            <a:ext cx="8604448" cy="4092575"/>
          </a:xfrm>
        </p:spPr>
        <p:txBody>
          <a:bodyPr>
            <a:noAutofit/>
          </a:bodyPr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Fachschaftsseite</a:t>
            </a:r>
            <a:endParaRPr lang="de-DE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hlinkClick r:id="rId3"/>
              </a:rPr>
              <a:t>http://www.fachschaft-wirtschaft.de/</a:t>
            </a:r>
            <a:r>
              <a:rPr lang="de-DE" sz="1400" dirty="0"/>
              <a:t> </a:t>
            </a:r>
          </a:p>
          <a:p>
            <a:pPr marL="533400" indent="-533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400" dirty="0"/>
          </a:p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Facebook</a:t>
            </a:r>
            <a:endParaRPr lang="de-DE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hlinkClick r:id="rId3"/>
              </a:rPr>
              <a:t>http://www.facebook.com/fswiwi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F110C3-EE82-49D4-93FB-2242D007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3BEEC0-CC64-47B2-9CFA-175202725910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1D5244-5E86-4806-9D21-DC6F4AC44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77ED3A-7203-4FDD-9D0D-85872DB9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35</a:t>
            </a:fld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/>
          <p:cNvSpPr>
            <a:spLocks noGrp="1"/>
          </p:cNvSpPr>
          <p:nvPr>
            <p:ph type="title"/>
          </p:nvPr>
        </p:nvSpPr>
        <p:spPr>
          <a:xfrm>
            <a:off x="977900" y="1427164"/>
            <a:ext cx="7188200" cy="696912"/>
          </a:xfrm>
        </p:spPr>
        <p:txBody>
          <a:bodyPr/>
          <a:lstStyle/>
          <a:p>
            <a:pPr algn="l">
              <a:defRPr/>
            </a:pP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Aufbau des Bachelors</a:t>
            </a:r>
          </a:p>
        </p:txBody>
      </p:sp>
      <p:sp>
        <p:nvSpPr>
          <p:cNvPr id="12290" name="Inhaltsplatzhalter 2"/>
          <p:cNvSpPr>
            <a:spLocks noGrp="1"/>
          </p:cNvSpPr>
          <p:nvPr>
            <p:ph idx="1"/>
          </p:nvPr>
        </p:nvSpPr>
        <p:spPr bwMode="auto">
          <a:xfrm>
            <a:off x="971600" y="2124076"/>
            <a:ext cx="7561213" cy="43053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457200" indent="-457200"/>
            <a:endParaRPr lang="de-DE" sz="2400" dirty="0"/>
          </a:p>
          <a:p>
            <a:pPr marL="457200" indent="-457200"/>
            <a:r>
              <a:rPr lang="de-DE" sz="2800" dirty="0"/>
              <a:t>1. Studienphase: 90 KP</a:t>
            </a:r>
          </a:p>
          <a:p>
            <a:pPr marL="457200" indent="-457200"/>
            <a:r>
              <a:rPr lang="de-DE" sz="2800" dirty="0"/>
              <a:t>2. Studienphase: 90 KP</a:t>
            </a:r>
          </a:p>
          <a:p>
            <a:pPr marL="457200" indent="-457200"/>
            <a:endParaRPr lang="de-DE" sz="2400" dirty="0"/>
          </a:p>
          <a:p>
            <a:pPr marL="457200" indent="-457200">
              <a:buFont typeface="Symbol" pitchFamily="18" charset="2"/>
              <a:buChar char="Þ"/>
            </a:pPr>
            <a:r>
              <a:rPr lang="de-DE" sz="2800" dirty="0"/>
              <a:t>Gesamtanzahl Bachelor: 180 KP</a:t>
            </a:r>
          </a:p>
          <a:p>
            <a:pPr marL="457200" indent="-457200"/>
            <a:endParaRPr lang="de-DE" sz="2400" dirty="0"/>
          </a:p>
          <a:p>
            <a:pPr marL="457200" indent="-457200"/>
            <a:r>
              <a:rPr lang="de-DE" sz="2800" dirty="0"/>
              <a:t>Alle bis zum Ende des 3. Semesters nicht</a:t>
            </a:r>
          </a:p>
          <a:p>
            <a:pPr marL="457200" indent="-457200"/>
            <a:r>
              <a:rPr lang="de-DE" sz="2800" dirty="0"/>
              <a:t>angetretenen Klausuren der 1.Phase gelten</a:t>
            </a:r>
          </a:p>
          <a:p>
            <a:pPr marL="457200" indent="-457200"/>
            <a:r>
              <a:rPr lang="de-DE" sz="2800" dirty="0"/>
              <a:t>als </a:t>
            </a:r>
            <a:r>
              <a:rPr lang="de-DE" sz="2800" b="1" dirty="0"/>
              <a:t>erstmalig</a:t>
            </a:r>
            <a:r>
              <a:rPr lang="de-DE" sz="2800" dirty="0"/>
              <a:t> nicht bestanden!</a:t>
            </a:r>
          </a:p>
          <a:p>
            <a:pPr marL="457200" indent="-457200"/>
            <a:endParaRPr lang="de-DE" sz="28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F8F9AFE-97AF-409C-B5FE-588BE456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BDF370-4177-4345-8ABE-8BB6297239E9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D8B596-BC57-4340-BDF7-C537D5C75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B7529C-DD31-4717-8D78-83482263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716B301-5D3B-45C5-8684-7231C8AD58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" y="1416255"/>
            <a:ext cx="8968044" cy="4856189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4A589A-4266-4269-A681-5028712C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C2F8DF-6598-4AAA-9542-E485DDC74490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BB4728-541F-4E24-B93D-54A5E8C80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9EA803-C61F-4580-BC19-0ED28560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33600F-5318-42E0-A8ED-6B651E127527}"/>
              </a:ext>
            </a:extLst>
          </p:cNvPr>
          <p:cNvSpPr txBox="1"/>
          <p:nvPr/>
        </p:nvSpPr>
        <p:spPr>
          <a:xfrm>
            <a:off x="251520" y="1108478"/>
            <a:ext cx="622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Studienplan Bachelor VWL Studienbeginn ab WS15/16</a:t>
            </a:r>
          </a:p>
        </p:txBody>
      </p:sp>
    </p:spTree>
    <p:extLst>
      <p:ext uri="{BB962C8B-B14F-4D97-AF65-F5344CB8AC3E}">
        <p14:creationId xmlns:p14="http://schemas.microsoft.com/office/powerpoint/2010/main" val="251611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7900" y="1484784"/>
            <a:ext cx="7188200" cy="696912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Studiendauer</a:t>
            </a:r>
          </a:p>
        </p:txBody>
      </p:sp>
      <p:sp>
        <p:nvSpPr>
          <p:cNvPr id="13314" name="Inhaltsplatzhalter 2"/>
          <p:cNvSpPr>
            <a:spLocks noGrp="1"/>
          </p:cNvSpPr>
          <p:nvPr>
            <p:ph idx="1"/>
          </p:nvPr>
        </p:nvSpPr>
        <p:spPr bwMode="auto">
          <a:xfrm>
            <a:off x="1210941" y="2060848"/>
            <a:ext cx="7475859" cy="4092575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SzPct val="85000"/>
              <a:buFont typeface="Arial" pitchFamily="34" charset="0"/>
              <a:buChar char="•"/>
            </a:pPr>
            <a:endParaRPr lang="de-DE" sz="2400" dirty="0"/>
          </a:p>
          <a:p>
            <a:pPr>
              <a:buSzPct val="85000"/>
              <a:buFont typeface="Arial" pitchFamily="34" charset="0"/>
              <a:buChar char="•"/>
            </a:pPr>
            <a:r>
              <a:rPr lang="de-DE" sz="2400" dirty="0"/>
              <a:t>Regelstudienzeit: 6 Fachsemester</a:t>
            </a:r>
          </a:p>
          <a:p>
            <a:pPr>
              <a:buSzPct val="85000"/>
            </a:pPr>
            <a:r>
              <a:rPr lang="de-DE" sz="2400" dirty="0"/>
              <a:t>	</a:t>
            </a:r>
            <a:r>
              <a:rPr lang="de-DE" sz="2400" dirty="0">
                <a:sym typeface="Wingdings" pitchFamily="2" charset="2"/>
              </a:rPr>
              <a:t> wichtig für BAföG</a:t>
            </a:r>
          </a:p>
          <a:p>
            <a:pPr>
              <a:buSzPct val="85000"/>
            </a:pPr>
            <a:endParaRPr lang="de-DE" sz="2400" dirty="0">
              <a:sym typeface="Wingdings" pitchFamily="2" charset="2"/>
            </a:endParaRPr>
          </a:p>
          <a:p>
            <a:pPr>
              <a:buSzPct val="85000"/>
              <a:buFont typeface="Arial" pitchFamily="34" charset="0"/>
              <a:buChar char="•"/>
            </a:pPr>
            <a:r>
              <a:rPr lang="de-DE" sz="2400" dirty="0"/>
              <a:t>Maximale Studiendauer</a:t>
            </a:r>
            <a:r>
              <a:rPr lang="de-DE" sz="2400"/>
              <a:t>: 8 </a:t>
            </a:r>
            <a:r>
              <a:rPr lang="de-DE" sz="2400" dirty="0"/>
              <a:t>Fachsemester</a:t>
            </a:r>
          </a:p>
          <a:p>
            <a:pPr>
              <a:buSzPct val="85000"/>
              <a:buFont typeface="Arial" pitchFamily="34" charset="0"/>
              <a:buChar char="•"/>
            </a:pPr>
            <a:endParaRPr lang="de-DE" sz="2400" dirty="0"/>
          </a:p>
          <a:p>
            <a:pPr>
              <a:buSzPct val="85000"/>
              <a:buFont typeface="Arial" pitchFamily="34" charset="0"/>
              <a:buChar char="•"/>
            </a:pPr>
            <a:r>
              <a:rPr lang="de-DE" sz="2400" b="1" dirty="0">
                <a:sym typeface="Wingdings" pitchFamily="2" charset="2"/>
              </a:rPr>
              <a:t>Im 8. Fachsemester nur noch Wiederholungs-prüfungen möglich!</a:t>
            </a:r>
          </a:p>
          <a:p>
            <a:pPr>
              <a:buSzPct val="85000"/>
            </a:pPr>
            <a:r>
              <a:rPr lang="de-DE" sz="2400" b="1" dirty="0">
                <a:sym typeface="Wingdings" pitchFamily="2" charset="2"/>
              </a:rPr>
              <a:t>	(gilt auch für die Bachelorarbeit)</a:t>
            </a:r>
          </a:p>
          <a:p>
            <a:pPr>
              <a:buSzPct val="85000"/>
            </a:pPr>
            <a:endParaRPr lang="de-DE" sz="2400" b="1" dirty="0">
              <a:sym typeface="Wingdings" pitchFamily="2" charset="2"/>
            </a:endParaRPr>
          </a:p>
          <a:p>
            <a:pPr>
              <a:buSzPct val="85000"/>
            </a:pPr>
            <a:r>
              <a:rPr lang="de-DE" sz="2400" b="1" dirty="0">
                <a:solidFill>
                  <a:srgbClr val="FF0000"/>
                </a:solidFill>
                <a:sym typeface="Wingdings" pitchFamily="2" charset="2"/>
              </a:rPr>
              <a:t>Neu: Scheine ( von Uni Regensburg) können auch im 8. Fachsemester eingebracht werden!</a:t>
            </a:r>
            <a:endParaRPr lang="de-DE" sz="2400" b="1" dirty="0">
              <a:solidFill>
                <a:srgbClr val="FF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DEB5DC-15F3-4876-96D5-9A11665A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5944D-D812-4DEA-8F51-E3BD47ECFA21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4F0C42-CF12-4E19-833F-E74C2B2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EED9DB-03BC-4032-B54D-24A677C1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2. Die 2. Phase VWL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Studiengänge</a:t>
            </a:r>
          </a:p>
        </p:txBody>
      </p:sp>
      <p:sp>
        <p:nvSpPr>
          <p:cNvPr id="6" name="Ellipse 5"/>
          <p:cNvSpPr/>
          <p:nvPr/>
        </p:nvSpPr>
        <p:spPr>
          <a:xfrm>
            <a:off x="6300192" y="6237312"/>
            <a:ext cx="864096" cy="4766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91344D-67A7-417A-BB7E-054831572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DB961A-0220-452F-B1CD-485DACF3D88E}" type="datetime1">
              <a:rPr lang="de-DE" smtClean="0"/>
              <a:t>12.12.2019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F86697A-D5CB-48CC-AF59-702AC4CD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386D307-25D0-4DE8-B673-B902AA38F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84200" y="1412776"/>
            <a:ext cx="7188200" cy="696912"/>
          </a:xfrm>
        </p:spPr>
        <p:txBody>
          <a:bodyPr/>
          <a:lstStyle/>
          <a:p>
            <a:pPr algn="l"/>
            <a:r>
              <a:rPr lang="de-DE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Phase in VWL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99592" y="2336104"/>
            <a:ext cx="7704856" cy="40932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de-DE" sz="2400" dirty="0"/>
              <a:t>Schwerpunktmodulgruppe (24 ECTS): </a:t>
            </a:r>
          </a:p>
          <a:p>
            <a:pPr lvl="4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1900" i="1" dirty="0">
                <a:solidFill>
                  <a:schemeClr val="bg1">
                    <a:lumMod val="65000"/>
                  </a:schemeClr>
                </a:solidFill>
              </a:rPr>
              <a:t>Außenwirtschaft</a:t>
            </a:r>
          </a:p>
          <a:p>
            <a:pPr lvl="4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1900" i="1" dirty="0">
                <a:solidFill>
                  <a:schemeClr val="bg1">
                    <a:lumMod val="65000"/>
                  </a:schemeClr>
                </a:solidFill>
              </a:rPr>
              <a:t>Markt und Staat</a:t>
            </a:r>
          </a:p>
          <a:p>
            <a:pPr lvl="4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1900" i="1" dirty="0">
                <a:solidFill>
                  <a:schemeClr val="bg1">
                    <a:lumMod val="65000"/>
                  </a:schemeClr>
                </a:solidFill>
              </a:rPr>
              <a:t>Immobilien- und Regionalökonomie</a:t>
            </a:r>
          </a:p>
          <a:p>
            <a:pPr lvl="4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1900" i="1" dirty="0">
                <a:solidFill>
                  <a:schemeClr val="bg1">
                    <a:lumMod val="65000"/>
                  </a:schemeClr>
                </a:solidFill>
              </a:rPr>
              <a:t>Empirische Wirtschaftsforschung</a:t>
            </a:r>
          </a:p>
          <a:p>
            <a:pPr lvl="4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1900" i="1" dirty="0">
                <a:solidFill>
                  <a:schemeClr val="bg1">
                    <a:lumMod val="65000"/>
                  </a:schemeClr>
                </a:solidFill>
              </a:rPr>
              <a:t>Finanzmärkte</a:t>
            </a:r>
          </a:p>
          <a:p>
            <a:pPr marL="1828800" lvl="4" indent="0">
              <a:buNone/>
            </a:pPr>
            <a:endParaRPr lang="de-DE" sz="2400" dirty="0"/>
          </a:p>
          <a:p>
            <a:pPr>
              <a:buFont typeface="Arial" pitchFamily="34" charset="0"/>
              <a:buChar char="•"/>
            </a:pPr>
            <a:r>
              <a:rPr lang="de-DE" sz="2400" dirty="0"/>
              <a:t>Wahlmodulgruppe bei </a:t>
            </a:r>
            <a:r>
              <a:rPr lang="de-DE" sz="2400" b="1" u="sng" dirty="0"/>
              <a:t>einem</a:t>
            </a:r>
            <a:r>
              <a:rPr lang="de-DE" sz="2400" dirty="0"/>
              <a:t> Schwerpunkt (48 ECTS)</a:t>
            </a:r>
          </a:p>
          <a:p>
            <a:pPr marL="0" indent="0"/>
            <a:endParaRPr lang="de-DE" sz="2400" dirty="0"/>
          </a:p>
          <a:p>
            <a:pPr>
              <a:buFont typeface="Arial" pitchFamily="34" charset="0"/>
              <a:buChar char="•"/>
            </a:pPr>
            <a:r>
              <a:rPr lang="de-DE" sz="2400" dirty="0"/>
              <a:t>Wahlmodulgruppe bei </a:t>
            </a:r>
            <a:r>
              <a:rPr lang="de-DE" sz="2400" b="1" u="sng" dirty="0"/>
              <a:t>zwei</a:t>
            </a:r>
            <a:r>
              <a:rPr lang="de-DE" sz="2400" dirty="0"/>
              <a:t> Schwerpunkten (24 ECTS)</a:t>
            </a:r>
          </a:p>
          <a:p>
            <a:endParaRPr lang="de-DE" sz="2400" dirty="0"/>
          </a:p>
          <a:p>
            <a:pPr>
              <a:buFont typeface="Arial" pitchFamily="34" charset="0"/>
              <a:buChar char="•"/>
            </a:pPr>
            <a:r>
              <a:rPr lang="de-DE" sz="2400" dirty="0"/>
              <a:t>Seminar (6 ECTS; muss nicht im Schwerpunkt geschrieben werden)</a:t>
            </a:r>
          </a:p>
          <a:p>
            <a:pPr>
              <a:buFont typeface="Arial" pitchFamily="34" charset="0"/>
              <a:buChar char="•"/>
            </a:pPr>
            <a:endParaRPr lang="de-DE" sz="2400" dirty="0"/>
          </a:p>
          <a:p>
            <a:pPr>
              <a:buFont typeface="Arial" pitchFamily="34" charset="0"/>
              <a:buChar char="•"/>
            </a:pPr>
            <a:r>
              <a:rPr lang="de-DE" sz="2400" dirty="0"/>
              <a:t>Bachelorarbeit (12 ECTS; muss thematisch einem der gewählten Schwerpunkte zuzuordnen sein)</a:t>
            </a: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BEFFD91-90A6-42F9-B7AD-0567B758C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608180-170B-41F6-B6C1-29E33171AE93}" type="datetime1">
              <a:rPr lang="de-DE" smtClean="0"/>
              <a:t>12.12.2019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5604B70-3EC0-4105-B14E-71BC88BB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2.Phase-Info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E2DAC9-A2E0-4E78-A566-7946CD8A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F6242C0F-A7CB-455C-A2AA-10800937F812}" type="slidenum">
              <a:rPr lang="de-DE" smtClean="0"/>
              <a:pPr algn="r"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088" y="1382712"/>
            <a:ext cx="8208912" cy="4092575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Schwerpunktmodulgruppe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de-DE" sz="28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800" dirty="0"/>
              <a:t>Jeweils 4 Module (Pflicht bzw. Wahlpflicht)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de-DE" sz="2800" dirty="0"/>
              <a:t>Möglichkeit, </a:t>
            </a:r>
            <a:r>
              <a:rPr lang="de-DE" sz="2800" b="1" dirty="0"/>
              <a:t>zwei</a:t>
            </a:r>
            <a:r>
              <a:rPr lang="de-DE" sz="2800" dirty="0"/>
              <a:t> Schwerpunkte zu belegen</a:t>
            </a:r>
          </a:p>
          <a:p>
            <a:pPr>
              <a:lnSpc>
                <a:spcPct val="150000"/>
              </a:lnSpc>
              <a:defRPr/>
            </a:pPr>
            <a:r>
              <a:rPr lang="de-DE" sz="2800" dirty="0">
                <a:sym typeface="Wingdings" pitchFamily="2" charset="2"/>
              </a:rPr>
              <a:t>      dadurch verkleinert sich die Wahlmodulgruppe!</a:t>
            </a:r>
            <a:endParaRPr lang="de-DE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3635896" y="6479758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2. Die 2. Phase BWL</a:t>
            </a:r>
          </a:p>
        </p:txBody>
      </p:sp>
    </p:spTree>
    <p:extLst>
      <p:ext uri="{BB962C8B-B14F-4D97-AF65-F5344CB8AC3E}">
        <p14:creationId xmlns:p14="http://schemas.microsoft.com/office/powerpoint/2010/main" val="3760221279"/>
      </p:ext>
    </p:extLst>
  </p:cSld>
  <p:clrMapOvr>
    <a:masterClrMapping/>
  </p:clrMapOvr>
</p:sld>
</file>

<file path=ppt/theme/theme1.xml><?xml version="1.0" encoding="utf-8"?>
<a:theme xmlns:a="http://schemas.openxmlformats.org/drawingml/2006/main" name="Folienmaster C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2A89D801188447846A8DA58A6626F0" ma:contentTypeVersion="0" ma:contentTypeDescription="Ein neues Dokument erstellen." ma:contentTypeScope="" ma:versionID="8c0b244b2c4e63df7d7adce5dca6f7b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DE410E-6878-485B-AC13-F397A7D6A74D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12194DF-687A-44ED-A39B-B4D0260E64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57833D9-7566-4AEF-BFC1-656972CD46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Folienmaster CD</Template>
  <TotalTime>0</TotalTime>
  <Words>977</Words>
  <Application>Microsoft Office PowerPoint</Application>
  <PresentationFormat>Bildschirmpräsentation (4:3)</PresentationFormat>
  <Paragraphs>332</Paragraphs>
  <Slides>35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Arial</vt:lpstr>
      <vt:lpstr>Calibri</vt:lpstr>
      <vt:lpstr>Frutiger Next LT W1G</vt:lpstr>
      <vt:lpstr>Symbol</vt:lpstr>
      <vt:lpstr>Wingdings</vt:lpstr>
      <vt:lpstr>Folienmaster CD</vt:lpstr>
      <vt:lpstr>PowerPoint-Präsentation</vt:lpstr>
      <vt:lpstr>Agenda</vt:lpstr>
      <vt:lpstr>1.allgemeines</vt:lpstr>
      <vt:lpstr>Aufbau des Bachelors</vt:lpstr>
      <vt:lpstr>PowerPoint-Präsentation</vt:lpstr>
      <vt:lpstr>Studiendauer</vt:lpstr>
      <vt:lpstr>2. Die 2. Phase VWL</vt:lpstr>
      <vt:lpstr>2. Phase in VWL</vt:lpstr>
      <vt:lpstr>PowerPoint-Präsentation</vt:lpstr>
      <vt:lpstr>Studienplan Bachelor VWL Studienbeginn ab WS15/16 </vt:lpstr>
      <vt:lpstr>PowerPoint-Präsentation</vt:lpstr>
      <vt:lpstr>Wahlmodulgruppe bei einem SP</vt:lpstr>
      <vt:lpstr>Wahlmodulgruppe bei zwei SP</vt:lpstr>
      <vt:lpstr>Praktikum</vt:lpstr>
      <vt:lpstr>2. Die 2. Phase IVWL</vt:lpstr>
      <vt:lpstr>2. Phase IVWL</vt:lpstr>
      <vt:lpstr>2. Phase in IVWL</vt:lpstr>
      <vt:lpstr>Pflichtmodulgruppe</vt:lpstr>
      <vt:lpstr>Schwerpunktmodulgruppe</vt:lpstr>
      <vt:lpstr>Schwerpunktmodulgruppe</vt:lpstr>
      <vt:lpstr>Wahlmodulgruppe</vt:lpstr>
      <vt:lpstr>Seminar (VWL/IVWL)</vt:lpstr>
      <vt:lpstr>Bachelorarbeit (1)</vt:lpstr>
      <vt:lpstr>Bachelorarbeit (2)</vt:lpstr>
      <vt:lpstr>Aufgepasst!</vt:lpstr>
      <vt:lpstr>3.Ausland </vt:lpstr>
      <vt:lpstr>Ausland (1)</vt:lpstr>
      <vt:lpstr>Ausland (2)</vt:lpstr>
      <vt:lpstr>Ausland (3)</vt:lpstr>
      <vt:lpstr>4. Fachschaft WIrtschaft </vt:lpstr>
      <vt:lpstr>Offizielle Studienberatung</vt:lpstr>
      <vt:lpstr>PowerPoint-Präsentation</vt:lpstr>
      <vt:lpstr>Danke für euer Interesse!  </vt:lpstr>
      <vt:lpstr>Links</vt:lpstr>
      <vt:lpstr>Fachschaft Wirtschaft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Veronika Gnad</dc:creator>
  <cp:lastModifiedBy>wif23863</cp:lastModifiedBy>
  <cp:revision>360</cp:revision>
  <dcterms:created xsi:type="dcterms:W3CDTF">2009-12-14T17:39:17Z</dcterms:created>
  <dcterms:modified xsi:type="dcterms:W3CDTF">2019-12-12T12:56:02Z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0x010100E52A89D801188447846A8DA58A6626F0</vt:lpwstr>
  </property>
</Properties>
</file>