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8" r:id="rId2"/>
    <p:sldId id="327" r:id="rId3"/>
    <p:sldId id="346" r:id="rId4"/>
    <p:sldId id="328" r:id="rId5"/>
    <p:sldId id="347" r:id="rId6"/>
    <p:sldId id="329" r:id="rId7"/>
    <p:sldId id="348" r:id="rId8"/>
    <p:sldId id="330" r:id="rId9"/>
    <p:sldId id="325" r:id="rId10"/>
    <p:sldId id="331" r:id="rId11"/>
    <p:sldId id="349" r:id="rId12"/>
    <p:sldId id="332" r:id="rId13"/>
    <p:sldId id="333" r:id="rId14"/>
    <p:sldId id="350" r:id="rId15"/>
    <p:sldId id="334" r:id="rId16"/>
    <p:sldId id="335" r:id="rId17"/>
    <p:sldId id="351" r:id="rId18"/>
    <p:sldId id="337" r:id="rId19"/>
    <p:sldId id="352" r:id="rId20"/>
    <p:sldId id="338" r:id="rId21"/>
    <p:sldId id="339" r:id="rId22"/>
    <p:sldId id="356" r:id="rId23"/>
    <p:sldId id="353" r:id="rId24"/>
    <p:sldId id="340" r:id="rId25"/>
    <p:sldId id="354" r:id="rId26"/>
    <p:sldId id="342" r:id="rId27"/>
    <p:sldId id="343" r:id="rId28"/>
    <p:sldId id="344" r:id="rId29"/>
    <p:sldId id="345" r:id="rId30"/>
  </p:sldIdLst>
  <p:sldSz cx="9144000" cy="6858000" type="screen4x3"/>
  <p:notesSz cx="6797675" cy="98742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>
          <p15:clr>
            <a:srgbClr val="A4A3A4"/>
          </p15:clr>
        </p15:guide>
        <p15:guide id="2" orient="horz" pos="3840">
          <p15:clr>
            <a:srgbClr val="A4A3A4"/>
          </p15:clr>
        </p15:guide>
        <p15:guide id="3" pos="2880">
          <p15:clr>
            <a:srgbClr val="A4A3A4"/>
          </p15:clr>
        </p15:guide>
        <p15:guide id="4" pos="847">
          <p15:clr>
            <a:srgbClr val="A4A3A4"/>
          </p15:clr>
        </p15:guide>
        <p15:guide id="5" pos="49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3D8F"/>
    <a:srgbClr val="0087B2"/>
    <a:srgbClr val="416224"/>
    <a:srgbClr val="009B77"/>
    <a:srgbClr val="1D3F4B"/>
    <a:srgbClr val="564E6F"/>
    <a:srgbClr val="ECBC00"/>
    <a:srgbClr val="5F0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5" autoAdjust="0"/>
    <p:restoredTop sz="94718" autoAdjust="0"/>
  </p:normalViewPr>
  <p:slideViewPr>
    <p:cSldViewPr>
      <p:cViewPr varScale="1">
        <p:scale>
          <a:sx n="120" d="100"/>
          <a:sy n="120" d="100"/>
        </p:scale>
        <p:origin x="1560" y="77"/>
      </p:cViewPr>
      <p:guideLst>
        <p:guide orient="horz" pos="3960"/>
        <p:guide orient="horz" pos="3840"/>
        <p:guide pos="2880"/>
        <p:guide pos="847"/>
        <p:guide pos="4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690269"/>
            <a:ext cx="4984962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8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605245-17F7-4A4A-B655-06C05DA992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198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96B60-91B8-47F0-9783-6052ED747CE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87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605245-17F7-4A4A-B655-06C05DA992E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14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2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de-DE"/>
            </a:p>
          </p:txBody>
        </p:sp>
      </p:grpSp>
      <p:pic>
        <p:nvPicPr>
          <p:cNvPr id="7" name="Bild 2" descr="Honors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765175"/>
            <a:ext cx="309659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 userDrawn="1"/>
        </p:nvSpPr>
        <p:spPr>
          <a:xfrm>
            <a:off x="3143250" y="4572000"/>
            <a:ext cx="6000750" cy="928688"/>
          </a:xfrm>
          <a:prstGeom prst="rect">
            <a:avLst/>
          </a:prstGeom>
          <a:solidFill>
            <a:srgbClr val="00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040509" y="2204864"/>
            <a:ext cx="5995987" cy="385762"/>
          </a:xfrm>
        </p:spPr>
        <p:txBody>
          <a:bodyPr/>
          <a:lstStyle>
            <a:lvl1pPr>
              <a:lnSpc>
                <a:spcPts val="3000"/>
              </a:lnSpc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040509" y="2662064"/>
            <a:ext cx="5995987" cy="381000"/>
          </a:xfrm>
        </p:spPr>
        <p:txBody>
          <a:bodyPr/>
          <a:lstStyle>
            <a:lvl1pPr>
              <a:lnSpc>
                <a:spcPts val="3000"/>
              </a:lnSpc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Untertitelformat bearbeiten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0063" y="3306763"/>
            <a:ext cx="5995987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Prof. Dr. Michael Dowling,  Prof. Dr. Lutz Arnold, Prof. Dr. Günther Pernul 16. November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5763" y="1652588"/>
            <a:ext cx="1797050" cy="48720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44613" y="1652588"/>
            <a:ext cx="5238750" cy="487203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435944"/>
            <a:ext cx="7547867" cy="40888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980214"/>
            <a:ext cx="7547867" cy="4617138"/>
          </a:xfrm>
        </p:spPr>
        <p:txBody>
          <a:bodyPr/>
          <a:lstStyle>
            <a:lvl1pPr>
              <a:lnSpc>
                <a:spcPts val="3000"/>
              </a:lnSpc>
              <a:defRPr b="1">
                <a:latin typeface="Arial" pitchFamily="34" charset="0"/>
                <a:cs typeface="Arial" pitchFamily="34" charset="0"/>
              </a:defRPr>
            </a:lvl1pPr>
            <a:lvl2pPr>
              <a:lnSpc>
                <a:spcPts val="2400"/>
              </a:lnSpc>
              <a:spcAft>
                <a:spcPts val="0"/>
              </a:spcAft>
              <a:defRPr b="0">
                <a:latin typeface="Arial" pitchFamily="34" charset="0"/>
                <a:cs typeface="Arial" pitchFamily="34" charset="0"/>
              </a:defRPr>
            </a:lvl2pPr>
            <a:lvl3pPr>
              <a:lnSpc>
                <a:spcPts val="2400"/>
              </a:lnSpc>
              <a:defRPr b="0">
                <a:latin typeface="Arial" pitchFamily="34" charset="0"/>
                <a:cs typeface="Arial" pitchFamily="34" charset="0"/>
              </a:defRPr>
            </a:lvl3pPr>
            <a:lvl4pPr>
              <a:lnSpc>
                <a:spcPts val="2400"/>
              </a:lnSpc>
              <a:defRPr b="0">
                <a:latin typeface="Arial" pitchFamily="34" charset="0"/>
                <a:cs typeface="Arial" pitchFamily="34" charset="0"/>
              </a:defRPr>
            </a:lvl4pPr>
            <a:lvl5pPr>
              <a:lnSpc>
                <a:spcPts val="2400"/>
              </a:lnSpc>
              <a:defRPr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44613" y="2562225"/>
            <a:ext cx="3517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4913" y="2562225"/>
            <a:ext cx="3517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436688"/>
            <a:ext cx="75612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989138"/>
            <a:ext cx="75612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052" name="Picture 18" descr="Bild3_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3" name="Group 9"/>
          <p:cNvGrpSpPr>
            <a:grpSpLocks noChangeAspect="1"/>
          </p:cNvGrpSpPr>
          <p:nvPr userDrawn="1"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1032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3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003D8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Bild 2" descr="Honors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4475" y="893763"/>
            <a:ext cx="111973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 userDrawn="1"/>
        </p:nvSpPr>
        <p:spPr>
          <a:xfrm>
            <a:off x="5237324" y="675444"/>
            <a:ext cx="264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de-DE" sz="10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Fakultät für Wirtschaftswissenschaften</a:t>
            </a:r>
          </a:p>
          <a:p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dt="0"/>
  <p:txStyles>
    <p:titleStyle>
      <a:lvl1pPr algn="l" rtl="0" eaLnBrk="0" fontAlgn="base" hangingPunct="0">
        <a:lnSpc>
          <a:spcPts val="2600"/>
        </a:lnSpc>
        <a:spcBef>
          <a:spcPts val="120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2600"/>
        </a:lnSpc>
        <a:spcBef>
          <a:spcPts val="120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2600"/>
        </a:lnSpc>
        <a:spcBef>
          <a:spcPts val="120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2600"/>
        </a:lnSpc>
        <a:spcBef>
          <a:spcPts val="120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2600"/>
        </a:lnSpc>
        <a:spcBef>
          <a:spcPts val="120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90500" indent="266700" algn="l" rtl="0" eaLnBrk="0" fontAlgn="base" hangingPunct="0">
        <a:lnSpc>
          <a:spcPts val="24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965200" indent="-101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655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lnSpc>
          <a:spcPts val="24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4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4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4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nors.d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tsev.de/" TargetMode="External"/><Relationship Id="rId2" Type="http://schemas.openxmlformats.org/officeDocument/2006/relationships/hyperlink" Target="http://www.honors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-fellows.net/" TargetMode="External"/><Relationship Id="rId4" Type="http://schemas.openxmlformats.org/officeDocument/2006/relationships/hyperlink" Target="http://www.xing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regensburg.de/" TargetMode="External"/><Relationship Id="rId2" Type="http://schemas.openxmlformats.org/officeDocument/2006/relationships/hyperlink" Target="http://www.honors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itenetzwerk-bayern.d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3500438"/>
            <a:ext cx="6019800" cy="9144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b="1" dirty="0" smtClean="0">
                <a:solidFill>
                  <a:schemeClr val="accent3"/>
                </a:solidFill>
                <a:latin typeface="Frutiger Next LT W1G" pitchFamily="34" charset="0"/>
              </a:rPr>
              <a:t>Prof. Lutz Arnold</a:t>
            </a:r>
            <a:endParaRPr lang="de-DE" b="1" dirty="0">
              <a:solidFill>
                <a:schemeClr val="accent3"/>
              </a:solidFill>
              <a:latin typeface="Frutiger Next LT W1G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e-DE" dirty="0">
                <a:solidFill>
                  <a:schemeClr val="accent3"/>
                </a:solidFill>
                <a:latin typeface="Frutiger Next LT W1G" pitchFamily="34" charset="0"/>
              </a:rPr>
              <a:t>0</a:t>
            </a:r>
            <a:r>
              <a:rPr lang="de-DE" dirty="0" smtClean="0">
                <a:solidFill>
                  <a:schemeClr val="accent3"/>
                </a:solidFill>
                <a:latin typeface="Frutiger Next LT W1G" pitchFamily="34" charset="0"/>
              </a:rPr>
              <a:t>5.10.2019</a:t>
            </a:r>
            <a:endParaRPr lang="de-DE" dirty="0">
              <a:solidFill>
                <a:schemeClr val="accent3"/>
              </a:solidFill>
              <a:latin typeface="Frutiger Next LT W1G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2565400"/>
            <a:ext cx="6002338" cy="385763"/>
          </a:xfrm>
        </p:spPr>
        <p:txBody>
          <a:bodyPr/>
          <a:lstStyle/>
          <a:p>
            <a:pPr eaLnBrk="1" hangingPunct="1"/>
            <a:r>
              <a:rPr lang="de-DE" dirty="0">
                <a:latin typeface="Arial" charset="0"/>
                <a:cs typeface="Arial" charset="0"/>
              </a:rPr>
              <a:t>Das „Honors“-Programm an der </a:t>
            </a:r>
            <a:br>
              <a:rPr lang="de-DE" dirty="0">
                <a:latin typeface="Arial" charset="0"/>
                <a:cs typeface="Arial" charset="0"/>
              </a:rPr>
            </a:br>
            <a:r>
              <a:rPr lang="de-DE" dirty="0">
                <a:latin typeface="Arial" charset="0"/>
                <a:cs typeface="Arial" charset="0"/>
              </a:rPr>
              <a:t>Fakultät für Wirtschaftswissenschaften der Universität Regensburg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„Honors“- Modul (Bachelor)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0214"/>
            <a:ext cx="7704856" cy="4617138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dirty="0">
                <a:latin typeface="Frutiger Next LT W1G" pitchFamily="34" charset="0"/>
              </a:rPr>
              <a:t>Das zusätzliche „Honors“-Modul in den Bachelorstudiengängen umfasst 20 KP: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dirty="0">
              <a:latin typeface="Frutiger Next LT W1G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ein „Honors“-</a:t>
            </a:r>
            <a:r>
              <a:rPr lang="de-DE" dirty="0">
                <a:latin typeface="Frutiger Next LT W1G" pitchFamily="34" charset="0"/>
              </a:rPr>
              <a:t>Seminar</a:t>
            </a:r>
            <a:r>
              <a:rPr lang="de-DE" b="0" dirty="0">
                <a:latin typeface="Frutiger Next LT W1G" pitchFamily="34" charset="0"/>
              </a:rPr>
              <a:t> (8 KP),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ein Honors-</a:t>
            </a:r>
            <a:r>
              <a:rPr lang="de-DE" dirty="0">
                <a:latin typeface="Frutiger Next LT W1G" pitchFamily="34" charset="0"/>
              </a:rPr>
              <a:t>Projekt</a:t>
            </a:r>
            <a:r>
              <a:rPr lang="de-DE" b="0" dirty="0">
                <a:latin typeface="Frutiger Next LT W1G" pitchFamily="34" charset="0"/>
              </a:rPr>
              <a:t> (6 KP),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ein Honors-</a:t>
            </a:r>
            <a:r>
              <a:rPr lang="de-DE" dirty="0">
                <a:latin typeface="Frutiger Next LT W1G" pitchFamily="34" charset="0"/>
              </a:rPr>
              <a:t>Pflichtpraktikum</a:t>
            </a:r>
            <a:r>
              <a:rPr lang="de-DE" b="0" dirty="0">
                <a:latin typeface="Frutiger Next LT W1G" pitchFamily="34" charset="0"/>
              </a:rPr>
              <a:t> (4 KP) und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die Teilnahme an </a:t>
            </a:r>
            <a:r>
              <a:rPr lang="de-DE" dirty="0">
                <a:latin typeface="Frutiger Next LT W1G" pitchFamily="34" charset="0"/>
              </a:rPr>
              <a:t>Exkursionen, Fachvorträge und Workshops</a:t>
            </a:r>
            <a:r>
              <a:rPr lang="de-DE" b="0" dirty="0">
                <a:latin typeface="Frutiger Next LT W1G" pitchFamily="34" charset="0"/>
              </a:rPr>
              <a:t> (2 KP)</a:t>
            </a:r>
          </a:p>
          <a:p>
            <a:pPr marL="0" indent="0" eaLnBrk="1" hangingPunct="1">
              <a:defRPr/>
            </a:pPr>
            <a:endParaRPr lang="de-DE" dirty="0">
              <a:latin typeface="Frutiger Next LT W1G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628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„Honors“- Modul (Bachelor)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0214"/>
            <a:ext cx="7704856" cy="4617138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dirty="0">
                <a:latin typeface="Frutiger Next LT W1G" pitchFamily="34" charset="0"/>
              </a:rPr>
              <a:t>Das zusätzliche „Honors“-Modul in den Bachelorstudiengängen umfasst 20 KP: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dirty="0">
              <a:latin typeface="Frutiger Next LT W1G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ein „Honors“-</a:t>
            </a:r>
            <a:r>
              <a:rPr lang="de-DE" dirty="0">
                <a:latin typeface="Frutiger Next LT W1G" pitchFamily="34" charset="0"/>
              </a:rPr>
              <a:t>Seminar</a:t>
            </a:r>
            <a:r>
              <a:rPr lang="de-DE" b="0" dirty="0">
                <a:latin typeface="Frutiger Next LT W1G" pitchFamily="34" charset="0"/>
              </a:rPr>
              <a:t> (8 KP),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ein Honors-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Projekt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(6 KP),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ein Honors-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Pflichtpraktikum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(4 KP) und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die Teilnahme 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Exkursionen, Fachvorträge und Workshops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(2 KP)</a:t>
            </a:r>
          </a:p>
          <a:p>
            <a:pPr marL="0" indent="0" eaLnBrk="1" hangingPunct="1">
              <a:defRPr/>
            </a:pPr>
            <a:endParaRPr lang="de-DE" dirty="0">
              <a:latin typeface="Frutiger Next LT W1G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3070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„Honors“- Seminar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0214"/>
            <a:ext cx="7920880" cy="4617138"/>
          </a:xfrm>
        </p:spPr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Umfasst</a:t>
            </a:r>
            <a:r>
              <a:rPr lang="de-DE" dirty="0">
                <a:latin typeface="Frutiger Next LT W1G" pitchFamily="34" charset="0"/>
              </a:rPr>
              <a:t> 8 Kreditpunkte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Muss </a:t>
            </a:r>
            <a:r>
              <a:rPr lang="de-DE" dirty="0">
                <a:latin typeface="Frutiger Next LT W1G" pitchFamily="34" charset="0"/>
              </a:rPr>
              <a:t>an der Universität Regensburg </a:t>
            </a:r>
            <a:r>
              <a:rPr lang="de-DE" b="0" dirty="0">
                <a:latin typeface="Frutiger Next LT W1G" pitchFamily="34" charset="0"/>
              </a:rPr>
              <a:t>abgelegt werden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Angebot: </a:t>
            </a:r>
            <a:r>
              <a:rPr lang="de-DE" b="0" dirty="0">
                <a:latin typeface="Frutiger Next LT W1G" pitchFamily="34" charset="0"/>
              </a:rPr>
              <a:t>mindestens ein Seminar pro Semester nur für “Honors”-Studierende </a:t>
            </a:r>
          </a:p>
          <a:p>
            <a:pPr marL="342900" lvl="1" indent="-342900">
              <a:spcBef>
                <a:spcPts val="1200"/>
              </a:spcBef>
              <a:buFontTx/>
              <a:buChar char="•"/>
            </a:pPr>
            <a:r>
              <a:rPr lang="de-DE" b="1" dirty="0">
                <a:latin typeface="Frutiger Next LT W1G" pitchFamily="34" charset="0"/>
              </a:rPr>
              <a:t>Seminarinhalte: </a:t>
            </a:r>
            <a:r>
              <a:rPr lang="de-DE" dirty="0">
                <a:latin typeface="Frutiger Next LT W1G" pitchFamily="34" charset="0"/>
              </a:rPr>
              <a:t>werden mit dem “Honors”-Ausschuss abgestimmt. Aktuelles Forschungsthema nach fortgeschrittenen wissenschaftlichen Methoden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Interdisziplinär </a:t>
            </a:r>
            <a:r>
              <a:rPr lang="de-DE" b="0" dirty="0">
                <a:latin typeface="Frutiger Next LT W1G" pitchFamily="34" charset="0"/>
              </a:rPr>
              <a:t>belegbar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Informationen: </a:t>
            </a:r>
            <a:r>
              <a:rPr lang="de-DE" b="0" dirty="0">
                <a:latin typeface="Frutiger Next LT W1G" pitchFamily="34" charset="0"/>
              </a:rPr>
              <a:t>„Honors“-Homepage sowie durch die Assistenten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Anerkennung: </a:t>
            </a:r>
            <a:r>
              <a:rPr lang="de-DE" b="0" dirty="0">
                <a:latin typeface="Frutiger Next LT W1G" pitchFamily="34" charset="0"/>
              </a:rPr>
              <a:t>Verbuchung in </a:t>
            </a:r>
            <a:r>
              <a:rPr lang="de-DE" b="0" dirty="0" err="1">
                <a:latin typeface="Frutiger Next LT W1G" pitchFamily="34" charset="0"/>
              </a:rPr>
              <a:t>Flexnow</a:t>
            </a:r>
            <a:r>
              <a:rPr lang="de-DE" b="0" dirty="0">
                <a:latin typeface="Frutiger Next LT W1G" pitchFamily="34" charset="0"/>
              </a:rPr>
              <a:t> durch betreuenden Lehrstuhl </a:t>
            </a:r>
          </a:p>
          <a:p>
            <a:pPr>
              <a:buFont typeface="Arial" pitchFamily="34" charset="0"/>
              <a:buChar char="•"/>
            </a:pPr>
            <a:endParaRPr lang="de-DE" dirty="0">
              <a:latin typeface="Frutiger Next LT W1G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2175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Beispiele „Honors“-Seminare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1" y="1980214"/>
            <a:ext cx="6552728" cy="46171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dirty="0">
                <a:latin typeface="Frutiger Next LT W1G" pitchFamily="34" charset="0"/>
              </a:rPr>
              <a:t>„</a:t>
            </a:r>
            <a:r>
              <a:rPr lang="de-DE" dirty="0" err="1">
                <a:latin typeface="Frutiger Next LT W1G" pitchFamily="34" charset="0"/>
              </a:rPr>
              <a:t>Honors</a:t>
            </a:r>
            <a:r>
              <a:rPr lang="de-DE" dirty="0">
                <a:latin typeface="Frutiger Next LT W1G" pitchFamily="34" charset="0"/>
              </a:rPr>
              <a:t>“-Seminar Bereich BWL:</a:t>
            </a:r>
          </a:p>
          <a:p>
            <a:pPr marL="179388" indent="-179388">
              <a:lnSpc>
                <a:spcPct val="130000"/>
              </a:lnSpc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Executive Leadership mit Prof. </a:t>
            </a:r>
            <a:r>
              <a:rPr lang="de-DE" b="0" dirty="0" err="1">
                <a:latin typeface="Frutiger Next LT W1G" pitchFamily="34" charset="0"/>
              </a:rPr>
              <a:t>Balkin</a:t>
            </a:r>
            <a:r>
              <a:rPr lang="de-DE" b="0" dirty="0">
                <a:latin typeface="Frutiger Next LT W1G" pitchFamily="34" charset="0"/>
              </a:rPr>
              <a:t> (University </a:t>
            </a:r>
            <a:r>
              <a:rPr lang="de-DE" b="0" dirty="0" err="1">
                <a:latin typeface="Frutiger Next LT W1G" pitchFamily="34" charset="0"/>
              </a:rPr>
              <a:t>of</a:t>
            </a:r>
            <a:r>
              <a:rPr lang="de-DE" b="0" dirty="0">
                <a:latin typeface="Frutiger Next LT W1G" pitchFamily="34" charset="0"/>
              </a:rPr>
              <a:t> Colorado)</a:t>
            </a:r>
          </a:p>
          <a:p>
            <a:pPr marL="179388" indent="-179388">
              <a:lnSpc>
                <a:spcPct val="130000"/>
              </a:lnSpc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App Economy in Zusammenarbeit mit Accenture</a:t>
            </a:r>
          </a:p>
          <a:p>
            <a:pPr marL="179388" indent="-179388">
              <a:lnSpc>
                <a:spcPct val="130000"/>
              </a:lnSpc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Postbank-</a:t>
            </a:r>
            <a:r>
              <a:rPr lang="de-DE" b="0" dirty="0" err="1">
                <a:latin typeface="Frutiger Next LT W1G" pitchFamily="34" charset="0"/>
              </a:rPr>
              <a:t>Finance</a:t>
            </a:r>
            <a:r>
              <a:rPr lang="de-DE" b="0" dirty="0">
                <a:latin typeface="Frutiger Next LT W1G" pitchFamily="34" charset="0"/>
              </a:rPr>
              <a:t> Award</a:t>
            </a:r>
          </a:p>
          <a:p>
            <a:pPr>
              <a:lnSpc>
                <a:spcPct val="130000"/>
              </a:lnSpc>
            </a:pPr>
            <a:endParaRPr lang="de-DE" b="0" dirty="0">
              <a:latin typeface="Frutiger Next LT W1G" pitchFamily="34" charset="0"/>
            </a:endParaRPr>
          </a:p>
          <a:p>
            <a:pPr>
              <a:lnSpc>
                <a:spcPct val="130000"/>
              </a:lnSpc>
            </a:pPr>
            <a:r>
              <a:rPr lang="de-DE" dirty="0">
                <a:latin typeface="Frutiger Next LT W1G" pitchFamily="34" charset="0"/>
              </a:rPr>
              <a:t>„</a:t>
            </a:r>
            <a:r>
              <a:rPr lang="de-DE" dirty="0" err="1">
                <a:latin typeface="Frutiger Next LT W1G" pitchFamily="34" charset="0"/>
              </a:rPr>
              <a:t>Honors</a:t>
            </a:r>
            <a:r>
              <a:rPr lang="de-DE" dirty="0">
                <a:latin typeface="Frutiger Next LT W1G" pitchFamily="34" charset="0"/>
              </a:rPr>
              <a:t>“-Seminare Bereich VWL:</a:t>
            </a:r>
          </a:p>
          <a:p>
            <a:pPr marL="179388" indent="-179388">
              <a:lnSpc>
                <a:spcPct val="130000"/>
              </a:lnSpc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Internationale Umweltökonomie: Aktuelle Trends und Problematiken</a:t>
            </a:r>
          </a:p>
          <a:p>
            <a:pPr marL="179388" indent="-179388">
              <a:lnSpc>
                <a:spcPct val="130000"/>
              </a:lnSpc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Aktuelle Anwendungen und Aspekte der Spieltheorie</a:t>
            </a:r>
          </a:p>
          <a:p>
            <a:pPr>
              <a:lnSpc>
                <a:spcPct val="130000"/>
              </a:lnSpc>
            </a:pPr>
            <a:endParaRPr lang="de-DE" b="0" dirty="0">
              <a:latin typeface="Frutiger Next LT W1G" pitchFamily="34" charset="0"/>
            </a:endParaRPr>
          </a:p>
          <a:p>
            <a:pPr>
              <a:lnSpc>
                <a:spcPct val="130000"/>
              </a:lnSpc>
            </a:pPr>
            <a:r>
              <a:rPr lang="de-DE" dirty="0">
                <a:latin typeface="Frutiger Next LT W1G" pitchFamily="34" charset="0"/>
              </a:rPr>
              <a:t>„</a:t>
            </a:r>
            <a:r>
              <a:rPr lang="de-DE" dirty="0" err="1">
                <a:latin typeface="Frutiger Next LT W1G" pitchFamily="34" charset="0"/>
              </a:rPr>
              <a:t>Honors</a:t>
            </a:r>
            <a:r>
              <a:rPr lang="de-DE" dirty="0">
                <a:latin typeface="Frutiger Next LT W1G" pitchFamily="34" charset="0"/>
              </a:rPr>
              <a:t>“-Seminare Bereich Wirtschaftsinformatik:</a:t>
            </a:r>
          </a:p>
          <a:p>
            <a:pPr marL="179388" indent="-179388">
              <a:lnSpc>
                <a:spcPct val="130000"/>
              </a:lnSpc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Big Data – Big Knowledge?</a:t>
            </a:r>
          </a:p>
          <a:p>
            <a:pPr marL="179388" indent="-179388">
              <a:lnSpc>
                <a:spcPct val="130000"/>
              </a:lnSpc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Forschungsmethoden in den Wirtschaftswissenschaften</a:t>
            </a:r>
          </a:p>
          <a:p>
            <a:pPr marL="0" indent="0">
              <a:lnSpc>
                <a:spcPct val="130000"/>
              </a:lnSpc>
            </a:pPr>
            <a:endParaRPr lang="de-DE" b="0" dirty="0">
              <a:latin typeface="Frutiger Next LT W1G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6" name="Picture 4" descr="Y:\Elektronische Honorsverwaltung\Svenja\Mentorentag\IMG_1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3789" y="3284984"/>
            <a:ext cx="1836174" cy="27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354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„Honors“- Modul (Bachelor)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0214"/>
            <a:ext cx="7704856" cy="4617138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dirty="0">
                <a:latin typeface="Frutiger Next LT W1G" pitchFamily="34" charset="0"/>
              </a:rPr>
              <a:t>Das zusätzliche „Honors“-Modul in den Bachelorstudiengängen umfasst 20 KP: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dirty="0">
              <a:latin typeface="Frutiger Next LT W1G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ein „Honors“-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Seminar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(8 KP),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ein Honors-</a:t>
            </a:r>
            <a:r>
              <a:rPr lang="de-DE" dirty="0">
                <a:latin typeface="Frutiger Next LT W1G" pitchFamily="34" charset="0"/>
              </a:rPr>
              <a:t>Projekt</a:t>
            </a:r>
            <a:r>
              <a:rPr lang="de-DE" b="0" dirty="0">
                <a:latin typeface="Frutiger Next LT W1G" pitchFamily="34" charset="0"/>
              </a:rPr>
              <a:t> (6 KP),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ein Honors-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Pflichtpraktikum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(4 KP) und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die Teilnahme 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Exkursionen, Fachvorträge und Workshops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(2 KP)</a:t>
            </a:r>
          </a:p>
          <a:p>
            <a:pPr marL="0" indent="0" eaLnBrk="1" hangingPunct="1">
              <a:defRPr/>
            </a:pPr>
            <a:endParaRPr lang="de-DE" dirty="0">
              <a:latin typeface="Frutiger Next LT W1G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3070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„Honors“- Projekt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0214"/>
            <a:ext cx="7920880" cy="4617138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Umfasst </a:t>
            </a:r>
            <a:r>
              <a:rPr lang="de-DE" dirty="0">
                <a:latin typeface="Frutiger Next LT W1G" pitchFamily="34" charset="0"/>
              </a:rPr>
              <a:t>6 Kreditpunkte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Muss </a:t>
            </a:r>
            <a:r>
              <a:rPr lang="de-DE" dirty="0">
                <a:latin typeface="Frutiger Next LT W1G" pitchFamily="34" charset="0"/>
              </a:rPr>
              <a:t>nicht an der Universität Regensburg </a:t>
            </a:r>
            <a:r>
              <a:rPr lang="de-DE" b="0" dirty="0">
                <a:latin typeface="Frutiger Next LT W1G" pitchFamily="34" charset="0"/>
              </a:rPr>
              <a:t>abgelegt werden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Angebot: </a:t>
            </a:r>
            <a:r>
              <a:rPr lang="de-DE" b="0" dirty="0">
                <a:latin typeface="Frutiger Next LT W1G" pitchFamily="34" charset="0"/>
              </a:rPr>
              <a:t>laufende Ausschreibungen durch uns, gerne aber auch eigene Vorschläge</a:t>
            </a:r>
          </a:p>
          <a:p>
            <a:pPr marL="342900" lvl="1" indent="-342900">
              <a:buFontTx/>
              <a:buChar char="•"/>
            </a:pPr>
            <a:r>
              <a:rPr lang="de-DE" b="1" dirty="0">
                <a:latin typeface="Frutiger Next LT W1G" pitchFamily="34" charset="0"/>
              </a:rPr>
              <a:t>Projektinhalte: </a:t>
            </a:r>
            <a:r>
              <a:rPr lang="de-DE" dirty="0">
                <a:latin typeface="Frutiger Next LT W1G" pitchFamily="34" charset="0"/>
              </a:rPr>
              <a:t>sehr flexibel (z.B. Literaturstudium mit schriftlicher Arbeit / Mitarbeit an einem Forschungsprojekt / Praxisprojekt)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Interdisziplinär</a:t>
            </a:r>
            <a:r>
              <a:rPr lang="de-DE" b="0" dirty="0">
                <a:latin typeface="Frutiger Next LT W1G" pitchFamily="34" charset="0"/>
              </a:rPr>
              <a:t> belegbar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Informationen: </a:t>
            </a:r>
            <a:r>
              <a:rPr lang="de-DE" b="0" dirty="0">
                <a:latin typeface="Frutiger Next LT W1G" pitchFamily="34" charset="0"/>
              </a:rPr>
              <a:t>„Honors“-Homepage sowie durch die Assistenten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Anerkennung: </a:t>
            </a:r>
            <a:r>
              <a:rPr lang="de-DE" b="0" dirty="0">
                <a:latin typeface="Frutiger Next LT W1G" pitchFamily="34" charset="0"/>
              </a:rPr>
              <a:t>Verbuchung in </a:t>
            </a:r>
            <a:r>
              <a:rPr lang="de-DE" b="0" dirty="0" err="1">
                <a:latin typeface="Frutiger Next LT W1G" pitchFamily="34" charset="0"/>
              </a:rPr>
              <a:t>Flexnow</a:t>
            </a:r>
            <a:r>
              <a:rPr lang="de-DE" b="0" dirty="0">
                <a:latin typeface="Frutiger Next LT W1G" pitchFamily="34" charset="0"/>
              </a:rPr>
              <a:t> durch betreuenden Lehrstuhl; ausgefülltes Betreuungsformular (online verfügbar) bei einem „Honors“-Assistenten abgegeben</a:t>
            </a:r>
          </a:p>
          <a:p>
            <a:pPr marL="0" indent="0" eaLnBrk="1" hangingPunct="1">
              <a:spcBef>
                <a:spcPts val="600"/>
              </a:spcBef>
              <a:defRPr/>
            </a:pPr>
            <a:endParaRPr lang="de-DE" b="0" dirty="0">
              <a:latin typeface="Frutiger Next LT W1G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103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/>
            <a:r>
              <a:rPr lang="de-DE" dirty="0">
                <a:latin typeface="Frutiger Next LT W1G" pitchFamily="34" charset="0"/>
              </a:rPr>
              <a:t>Beispiele „Honors“-Projekte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1" y="1980214"/>
            <a:ext cx="5904656" cy="4617138"/>
          </a:xfrm>
        </p:spPr>
        <p:txBody>
          <a:bodyPr/>
          <a:lstStyle/>
          <a:p>
            <a:pPr marL="176213" indent="-176213">
              <a:lnSpc>
                <a:spcPct val="130000"/>
              </a:lnSpc>
              <a:buFont typeface="Arial" charset="0"/>
              <a:buChar char="•"/>
            </a:pPr>
            <a:r>
              <a:rPr lang="de-DE" b="0" dirty="0">
                <a:latin typeface="Frutiger Next LT W1G" pitchFamily="34" charset="0"/>
              </a:rPr>
              <a:t>Optimierung eines Produkttestdesigns für die optische Gestaltung einer Produktvariation in Zusammenarbeit mit Faber-</a:t>
            </a:r>
            <a:r>
              <a:rPr lang="de-DE" b="0" dirty="0" err="1">
                <a:latin typeface="Frutiger Next LT W1G" pitchFamily="34" charset="0"/>
              </a:rPr>
              <a:t>Castell</a:t>
            </a:r>
            <a:endParaRPr lang="de-DE" b="0" dirty="0">
              <a:latin typeface="Frutiger Next LT W1G" pitchFamily="34" charset="0"/>
            </a:endParaRPr>
          </a:p>
          <a:p>
            <a:pPr marL="176213" indent="-176213">
              <a:lnSpc>
                <a:spcPct val="130000"/>
              </a:lnSpc>
              <a:buFont typeface="Arial" charset="0"/>
              <a:buChar char="•"/>
            </a:pPr>
            <a:endParaRPr lang="de-DE" b="0" dirty="0">
              <a:latin typeface="Frutiger Next LT W1G" pitchFamily="34" charset="0"/>
            </a:endParaRPr>
          </a:p>
          <a:p>
            <a:pPr marL="176213" indent="-176213">
              <a:lnSpc>
                <a:spcPct val="130000"/>
              </a:lnSpc>
              <a:buFont typeface="Arial" charset="0"/>
              <a:buChar char="•"/>
            </a:pPr>
            <a:r>
              <a:rPr lang="de-DE" b="0" dirty="0">
                <a:latin typeface="Frutiger Next LT W1G" pitchFamily="34" charset="0"/>
              </a:rPr>
              <a:t>Kosten-Nutzen-Analyse des Ehrenamtes in Zusammenarbeit mit Non-Profit-Organisationen der Stadt Regensburg</a:t>
            </a:r>
          </a:p>
          <a:p>
            <a:pPr marL="176213" indent="-176213">
              <a:lnSpc>
                <a:spcPct val="130000"/>
              </a:lnSpc>
              <a:buFont typeface="Arial" charset="0"/>
              <a:buChar char="•"/>
            </a:pPr>
            <a:endParaRPr lang="de-DE" b="0" dirty="0">
              <a:latin typeface="Frutiger Next LT W1G" pitchFamily="34" charset="0"/>
            </a:endParaRPr>
          </a:p>
          <a:p>
            <a:pPr marL="176213" indent="-176213">
              <a:lnSpc>
                <a:spcPct val="130000"/>
              </a:lnSpc>
              <a:buFont typeface="Arial" charset="0"/>
              <a:buChar char="•"/>
            </a:pPr>
            <a:r>
              <a:rPr lang="de-DE" b="0" dirty="0">
                <a:latin typeface="Frutiger Next LT W1G" pitchFamily="34" charset="0"/>
              </a:rPr>
              <a:t>Erstellung einer Prozesslandkarte für die Burda Digital Systems GmbH und die </a:t>
            </a:r>
            <a:r>
              <a:rPr lang="de-DE" b="0" dirty="0" err="1">
                <a:latin typeface="Frutiger Next LT W1G" pitchFamily="34" charset="0"/>
              </a:rPr>
              <a:t>Valiton</a:t>
            </a:r>
            <a:r>
              <a:rPr lang="de-DE" b="0" dirty="0">
                <a:latin typeface="Frutiger Next LT W1G" pitchFamily="34" charset="0"/>
              </a:rPr>
              <a:t> GmbH</a:t>
            </a:r>
          </a:p>
          <a:p>
            <a:pPr marL="176213" indent="-176213">
              <a:lnSpc>
                <a:spcPct val="130000"/>
              </a:lnSpc>
              <a:buFont typeface="Arial" charset="0"/>
              <a:buChar char="•"/>
            </a:pPr>
            <a:endParaRPr lang="de-DE" b="0" dirty="0">
              <a:latin typeface="Frutiger Next LT W1G" pitchFamily="34" charset="0"/>
            </a:endParaRPr>
          </a:p>
          <a:p>
            <a:pPr marL="176213" indent="-176213">
              <a:lnSpc>
                <a:spcPct val="130000"/>
              </a:lnSpc>
              <a:buFont typeface="Arial" charset="0"/>
              <a:buChar char="•"/>
            </a:pPr>
            <a:r>
              <a:rPr lang="de-DE" b="0" dirty="0">
                <a:latin typeface="Frutiger Next LT W1G" pitchFamily="34" charset="0"/>
              </a:rPr>
              <a:t>Benchmarking-Projekt im Servicebereich der Firma IFEMA  im Rahmen des strategischen Plans</a:t>
            </a:r>
          </a:p>
          <a:p>
            <a:pPr marL="176213" indent="-176213">
              <a:lnSpc>
                <a:spcPct val="130000"/>
              </a:lnSpc>
              <a:buFont typeface="Arial" charset="0"/>
              <a:buChar char="•"/>
            </a:pPr>
            <a:endParaRPr lang="de-DE" b="0" dirty="0">
              <a:latin typeface="Frutiger Next LT W1G" pitchFamily="34" charset="0"/>
            </a:endParaRPr>
          </a:p>
          <a:p>
            <a:pPr marL="0" indent="0" eaLnBrk="1" hangingPunct="1">
              <a:defRPr/>
            </a:pPr>
            <a:endParaRPr lang="de-DE" b="0" dirty="0">
              <a:latin typeface="Frutiger Next LT W1G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6" name="Picture 3" descr="D:\2007_McKinsey Skill-Workshop\IMG_5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197819"/>
            <a:ext cx="1675819" cy="111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2004_Workshop McKinsey\DSCF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8270" y="4609057"/>
            <a:ext cx="1681362" cy="126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5988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„Honors“- Modul (Bachelor)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0214"/>
            <a:ext cx="7704856" cy="4617138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dirty="0">
                <a:latin typeface="Frutiger Next LT W1G" pitchFamily="34" charset="0"/>
              </a:rPr>
              <a:t>Das zusätzliche „Honors“-Modul in den Bachelorstudiengängen umfasst 20 KP: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dirty="0">
              <a:latin typeface="Frutiger Next LT W1G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ein „Honors“-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Seminar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(8 KP),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ein Honors-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Projekt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(6 KP),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ein Honors-</a:t>
            </a:r>
            <a:r>
              <a:rPr lang="de-DE" dirty="0">
                <a:latin typeface="Frutiger Next LT W1G" pitchFamily="34" charset="0"/>
              </a:rPr>
              <a:t>Pflichtpraktikum</a:t>
            </a:r>
            <a:r>
              <a:rPr lang="de-DE" b="0" dirty="0">
                <a:latin typeface="Frutiger Next LT W1G" pitchFamily="34" charset="0"/>
              </a:rPr>
              <a:t> (4 KP) und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die Teilnahme 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Exkursionen, Fachvorträge und Workshops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(2 KP)</a:t>
            </a:r>
          </a:p>
          <a:p>
            <a:pPr marL="0" indent="0" eaLnBrk="1" hangingPunct="1">
              <a:defRPr/>
            </a:pPr>
            <a:endParaRPr lang="de-DE" dirty="0">
              <a:latin typeface="Frutiger Next LT W1G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3070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„Honors“- Praktikum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Umfasst </a:t>
            </a:r>
            <a:r>
              <a:rPr lang="de-DE" dirty="0">
                <a:latin typeface="Frutiger Next LT W1G" pitchFamily="34" charset="0"/>
              </a:rPr>
              <a:t>4 Kreditpunkte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Kann, muss aber nicht, bei </a:t>
            </a:r>
            <a:r>
              <a:rPr lang="de-DE" dirty="0">
                <a:latin typeface="Frutiger Next LT W1G" pitchFamily="34" charset="0"/>
              </a:rPr>
              <a:t>„Honors“-Kooperationspartnern</a:t>
            </a:r>
            <a:r>
              <a:rPr lang="de-DE" b="0" dirty="0">
                <a:latin typeface="Frutiger Next LT W1G" pitchFamily="34" charset="0"/>
              </a:rPr>
              <a:t> abgelegt werden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Bewerbungen müssen </a:t>
            </a:r>
            <a:r>
              <a:rPr lang="de-DE" dirty="0">
                <a:latin typeface="Frutiger Next LT W1G" pitchFamily="34" charset="0"/>
              </a:rPr>
              <a:t>selbstständig organisiert </a:t>
            </a:r>
            <a:r>
              <a:rPr lang="de-DE" b="0" dirty="0">
                <a:latin typeface="Frutiger Next LT W1G" pitchFamily="34" charset="0"/>
              </a:rPr>
              <a:t>werden (Kontaktherstellung ggf. über Professoren)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Dauer: </a:t>
            </a:r>
            <a:r>
              <a:rPr lang="de-DE" b="0" dirty="0">
                <a:latin typeface="Frutiger Next LT W1G" pitchFamily="34" charset="0"/>
              </a:rPr>
              <a:t>mindestens sechs Wochen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Anerkennung: </a:t>
            </a:r>
            <a:r>
              <a:rPr lang="de-DE" b="0" dirty="0">
                <a:latin typeface="Frutiger Next LT W1G" pitchFamily="34" charset="0"/>
              </a:rPr>
              <a:t>ausgefülltes Betreuungsformular (online verfügbar) sowie eine Kopie des regulären Praktikumszeugnis bei einem „Honors“-Assistenten abgegeben</a:t>
            </a:r>
          </a:p>
          <a:p>
            <a:pPr marL="0" indent="0" eaLnBrk="1" hangingPunct="1">
              <a:defRPr/>
            </a:pPr>
            <a:endParaRPr lang="de-DE" b="0" dirty="0">
              <a:latin typeface="Frutiger Next LT W1G" pitchFamily="34" charset="0"/>
            </a:endParaRP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9180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„Honors“- Modul (Bachelor)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0214"/>
            <a:ext cx="7704856" cy="4617138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dirty="0">
                <a:latin typeface="Frutiger Next LT W1G" pitchFamily="34" charset="0"/>
              </a:rPr>
              <a:t>Das zusätzliche „Honors“-Modul in den Bachelorstudiengängen umfasst 20 KP: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dirty="0">
              <a:latin typeface="Frutiger Next LT W1G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ein „Honors“-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Seminar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(8 KP),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ein Honors-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Projekt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(6 KP),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ein Honors-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Pflichtpraktikum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(4 KP) und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die Teilnahme an </a:t>
            </a:r>
            <a:r>
              <a:rPr lang="de-DE" dirty="0">
                <a:latin typeface="Frutiger Next LT W1G" pitchFamily="34" charset="0"/>
              </a:rPr>
              <a:t>Exkursionen, Fachvorträge und Workshops</a:t>
            </a:r>
            <a:r>
              <a:rPr lang="de-DE" b="0" dirty="0">
                <a:latin typeface="Frutiger Next LT W1G" pitchFamily="34" charset="0"/>
              </a:rPr>
              <a:t> (2 KP)</a:t>
            </a:r>
          </a:p>
          <a:p>
            <a:pPr marL="0" indent="0" eaLnBrk="1" hangingPunct="1">
              <a:defRPr/>
            </a:pPr>
            <a:endParaRPr lang="de-DE" dirty="0">
              <a:latin typeface="Frutiger Next LT W1G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307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Agenda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Leitbild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ENB – Elitenetzwerk Bayern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„</a:t>
            </a:r>
            <a:r>
              <a:rPr lang="de-DE" b="0" dirty="0" err="1">
                <a:latin typeface="Frutiger Next LT W1G" pitchFamily="34" charset="0"/>
              </a:rPr>
              <a:t>Honors</a:t>
            </a:r>
            <a:r>
              <a:rPr lang="de-DE" b="0" dirty="0">
                <a:latin typeface="Frutiger Next LT W1G" pitchFamily="34" charset="0"/>
              </a:rPr>
              <a:t>“-Elitestudiengänge (BWL, VWL, IVWL, WINFO)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Frutiger Next LT W1G" pitchFamily="34" charset="0"/>
                <a:ea typeface="+mn-ea"/>
              </a:rPr>
              <a:t>Überblick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Frutiger Next LT W1G" pitchFamily="34" charset="0"/>
                <a:ea typeface="+mn-ea"/>
              </a:rPr>
              <a:t>Struktur „</a:t>
            </a:r>
            <a:r>
              <a:rPr lang="de-DE" dirty="0" err="1">
                <a:latin typeface="Frutiger Next LT W1G" pitchFamily="34" charset="0"/>
                <a:ea typeface="+mn-ea"/>
              </a:rPr>
              <a:t>Honors</a:t>
            </a:r>
            <a:r>
              <a:rPr lang="de-DE" dirty="0">
                <a:latin typeface="Frutiger Next LT W1G" pitchFamily="34" charset="0"/>
                <a:ea typeface="+mn-ea"/>
              </a:rPr>
              <a:t>“-Bachelor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Frutiger Next LT W1G" pitchFamily="34" charset="0"/>
                <a:ea typeface="+mn-ea"/>
              </a:rPr>
              <a:t>Evaluation der Veranstaltungen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Frutiger Next LT W1G" pitchFamily="34" charset="0"/>
                <a:ea typeface="+mn-ea"/>
              </a:rPr>
              <a:t>Verschiedenes</a:t>
            </a:r>
          </a:p>
          <a:p>
            <a:pPr marL="133350" lvl="1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Frutiger Next LT W1G" pitchFamily="34" charset="0"/>
                <a:ea typeface="+mn-ea"/>
              </a:rPr>
              <a:t>Kontakt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sz="2000" b="0" dirty="0">
              <a:latin typeface="Frutiger Next LT W1G Bold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4157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71463" indent="-271463">
              <a:lnSpc>
                <a:spcPct val="130000"/>
              </a:lnSpc>
              <a:spcBef>
                <a:spcPct val="20000"/>
              </a:spcBef>
              <a:tabLst>
                <a:tab pos="1528763" algn="l"/>
              </a:tabLst>
            </a:pPr>
            <a:r>
              <a:rPr lang="de-DE" dirty="0">
                <a:latin typeface="Frutiger Next LT W1G" pitchFamily="34" charset="0"/>
              </a:rPr>
              <a:t>„</a:t>
            </a:r>
            <a:r>
              <a:rPr lang="de-DE" dirty="0" err="1">
                <a:latin typeface="Frutiger Next LT W1G" pitchFamily="34" charset="0"/>
              </a:rPr>
              <a:t>Honors</a:t>
            </a:r>
            <a:r>
              <a:rPr lang="de-DE" dirty="0">
                <a:latin typeface="Frutiger Next LT W1G" pitchFamily="34" charset="0"/>
              </a:rPr>
              <a:t>“- Exkursionen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Umfasst </a:t>
            </a:r>
            <a:r>
              <a:rPr lang="de-DE" dirty="0">
                <a:latin typeface="Frutiger Next LT W1G" pitchFamily="34" charset="0"/>
              </a:rPr>
              <a:t>2 Kreditpunkte</a:t>
            </a:r>
          </a:p>
          <a:p>
            <a:pPr marL="342900" lvl="1" indent="-342900">
              <a:spcBef>
                <a:spcPts val="1200"/>
              </a:spcBef>
              <a:buFontTx/>
              <a:buChar char="•"/>
            </a:pPr>
            <a:r>
              <a:rPr lang="de-DE" b="1" dirty="0">
                <a:latin typeface="Frutiger Next LT W1G" pitchFamily="34" charset="0"/>
              </a:rPr>
              <a:t>Pflichtveranstaltungen: </a:t>
            </a:r>
            <a:r>
              <a:rPr lang="de-DE" dirty="0">
                <a:latin typeface="Frutiger Next LT W1G" pitchFamily="34" charset="0"/>
              </a:rPr>
              <a:t>ein einmaliges Fehlen pro Semester bei einer Pflichtveranstaltung ist jedoch möglich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Relevante Veranstaltungen: </a:t>
            </a:r>
            <a:r>
              <a:rPr lang="de-DE" b="0" dirty="0">
                <a:latin typeface="Frutiger Next LT W1G" pitchFamily="34" charset="0"/>
              </a:rPr>
              <a:t>werden durch den “Honors”-Ausschuss vor Semesterbeginn als verpflichtend benannt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An- und Abmeldung: </a:t>
            </a:r>
            <a:r>
              <a:rPr lang="de-DE" b="0" dirty="0">
                <a:latin typeface="Frutiger Next LT W1G" pitchFamily="34" charset="0"/>
              </a:rPr>
              <a:t>Interner Bereich der “Honors”-Homepage unter dem Menüpunkt “Semesterprogramm”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Anerkennung: </a:t>
            </a:r>
            <a:r>
              <a:rPr lang="de-DE" b="0" dirty="0">
                <a:latin typeface="Frutiger Next LT W1G" pitchFamily="34" charset="0"/>
              </a:rPr>
              <a:t>Teilnahme an Exkursionen wird erst </a:t>
            </a:r>
            <a:r>
              <a:rPr lang="de-DE" b="0" u="sng" dirty="0">
                <a:latin typeface="Frutiger Next LT W1G" pitchFamily="34" charset="0"/>
              </a:rPr>
              <a:t>am Ende der Studienzeit</a:t>
            </a:r>
            <a:r>
              <a:rPr lang="de-DE" b="0" dirty="0">
                <a:latin typeface="Frutiger Next LT W1G" pitchFamily="34" charset="0"/>
              </a:rPr>
              <a:t> einmalig an das Prüfungsamt gemeldet</a:t>
            </a:r>
          </a:p>
          <a:p>
            <a:pPr marL="0" indent="0" eaLnBrk="1" hangingPunct="1">
              <a:tabLst>
                <a:tab pos="1528763" algn="l"/>
              </a:tabLst>
            </a:pPr>
            <a:endParaRPr lang="de-DE" b="0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101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Beispiel “</a:t>
            </a:r>
            <a:r>
              <a:rPr lang="de-DE" dirty="0" err="1">
                <a:latin typeface="Frutiger Next LT W1G" pitchFamily="34" charset="0"/>
              </a:rPr>
              <a:t>Honors</a:t>
            </a:r>
            <a:r>
              <a:rPr lang="de-DE" dirty="0">
                <a:latin typeface="Frutiger Next LT W1G" pitchFamily="34" charset="0"/>
              </a:rPr>
              <a:t>“-Exkursionen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Deutsche Bank in Frankfurt(Main)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Europäische Zentralbank in Frankfurt(Main)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Deutsche Telekom und Bundestag in Berlin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Deutsche Post DHL/ DHL </a:t>
            </a:r>
            <a:r>
              <a:rPr lang="de-DE" b="0" dirty="0" err="1">
                <a:latin typeface="Frutiger Next LT W1G" pitchFamily="34" charset="0"/>
              </a:rPr>
              <a:t>Inhouse</a:t>
            </a:r>
            <a:r>
              <a:rPr lang="de-DE" b="0" dirty="0">
                <a:latin typeface="Frutiger Next LT W1G" pitchFamily="34" charset="0"/>
              </a:rPr>
              <a:t> Consulting in Bonn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BMW Group in München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Siemens Corporate Technology in München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Google in München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Ifo-Institut in München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Lupus Alpha (Investment Bank) in Frankfurt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Lufthansa in Frankfurt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Axel-Springer AG und Elbphilharmonie in Hamburg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207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Semesterprogramm WS 2019/20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592888"/>
            <a:ext cx="2133600" cy="365125"/>
          </a:xfrm>
        </p:spPr>
        <p:txBody>
          <a:bodyPr/>
          <a:lstStyle/>
          <a:p>
            <a:fld id="{5923034A-0855-4B66-9543-537159513586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160861" cy="42299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88732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Agenda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Leitbild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ENB – Elitenetzwerk Bayern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„</a:t>
            </a:r>
            <a:r>
              <a:rPr lang="de-DE" b="0" dirty="0" err="1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Honors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“-Elitestudiengänge (BWL, VWL, IVWL, WINFO)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Überblick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Struktur „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Honors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“-Bachelor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Frutiger Next LT W1G" pitchFamily="34" charset="0"/>
                <a:ea typeface="+mn-ea"/>
              </a:rPr>
              <a:t>Evaluation der Veranstaltungen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Verschiedenes</a:t>
            </a:r>
          </a:p>
          <a:p>
            <a:pPr marL="133350" lvl="1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Kontakt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sz="2000" b="0" dirty="0">
              <a:latin typeface="Frutiger Next LT W1G Bold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51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Evaluation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de-DE" dirty="0">
                <a:latin typeface="Frutiger Next LT W1G" pitchFamily="34" charset="0"/>
              </a:rPr>
              <a:t>Zum Ende jedes Semesters: </a:t>
            </a:r>
            <a:r>
              <a:rPr lang="de-DE" b="0" dirty="0">
                <a:latin typeface="Frutiger Next LT W1G" pitchFamily="34" charset="0"/>
              </a:rPr>
              <a:t>Alle „Honors“-Studierenden werden zu den Veranstaltungen und Abläufen befragt. Ideen, konstruktive Kritik, Wünsche und Vorschläge können jederzeit geäußert werden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de-DE" dirty="0">
                <a:latin typeface="Frutiger Next LT W1G" pitchFamily="34" charset="0"/>
              </a:rPr>
              <a:t>Evaluationsauswertung:</a:t>
            </a:r>
          </a:p>
          <a:p>
            <a:pPr>
              <a:spcBef>
                <a:spcPts val="1200"/>
              </a:spcBef>
              <a:buFont typeface="Symbol" pitchFamily="18" charset="2"/>
              <a:buChar char="-"/>
              <a:defRPr/>
            </a:pPr>
            <a:r>
              <a:rPr lang="de-DE" b="0" dirty="0">
                <a:latin typeface="Frutiger Next LT W1G" pitchFamily="34" charset="0"/>
              </a:rPr>
              <a:t>Möglichst viele Vorschläge seitens der Studenten werden im Programm der kommenden Semesters aufgegriffen</a:t>
            </a:r>
          </a:p>
          <a:p>
            <a:pPr>
              <a:spcBef>
                <a:spcPts val="1200"/>
              </a:spcBef>
              <a:buFont typeface="Symbol" pitchFamily="18" charset="2"/>
              <a:buChar char="-"/>
              <a:defRPr/>
            </a:pPr>
            <a:r>
              <a:rPr lang="de-DE" b="0" dirty="0">
                <a:latin typeface="Frutiger Next LT W1G" pitchFamily="34" charset="0"/>
              </a:rPr>
              <a:t>wird vom „Honors“-Ausschuss kommentiert und auf der „Honors“-Homepage veröffentlicht	</a:t>
            </a:r>
            <a:endParaRPr lang="en-US" b="0" dirty="0">
              <a:latin typeface="Frutiger Next LT W1G" pitchFamily="34" charset="0"/>
            </a:endParaRPr>
          </a:p>
          <a:p>
            <a:pPr marL="0" indent="0" eaLnBrk="1" hangingPunct="1">
              <a:defRPr/>
            </a:pPr>
            <a:endParaRPr lang="de-DE" sz="1600" b="0" dirty="0">
              <a:latin typeface="Frutiger Next LT W1G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4390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Agenda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Leitbild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ENB – Elitenetzwerk Bayern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„</a:t>
            </a:r>
            <a:r>
              <a:rPr lang="de-DE" b="0" dirty="0" err="1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Honors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“-Elitestudiengänge (BWL, VWL, IVWL, WINFO)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Überblick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Struktur „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Honors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“-Bachelor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Evaluation der Veranstaltungen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Frutiger Next LT W1G" pitchFamily="34" charset="0"/>
                <a:ea typeface="+mn-ea"/>
              </a:rPr>
              <a:t>Verschiedenes</a:t>
            </a:r>
          </a:p>
          <a:p>
            <a:pPr marL="133350" lvl="1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Kontakt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sz="2000" b="0" dirty="0">
              <a:latin typeface="Frutiger Next LT W1G Bold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515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/>
            <a:r>
              <a:rPr lang="de-DE" dirty="0">
                <a:latin typeface="Frutiger Next LT W1G" pitchFamily="34" charset="0"/>
              </a:rPr>
              <a:t>Verschiedenes: „</a:t>
            </a:r>
            <a:r>
              <a:rPr lang="de-DE" dirty="0" err="1">
                <a:latin typeface="Frutiger Next LT W1G" pitchFamily="34" charset="0"/>
              </a:rPr>
              <a:t>Honors</a:t>
            </a:r>
            <a:r>
              <a:rPr lang="de-DE" dirty="0">
                <a:latin typeface="Frutiger Next LT W1G" pitchFamily="34" charset="0"/>
              </a:rPr>
              <a:t>“-Homepage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16832"/>
            <a:ext cx="7920880" cy="518457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500" dirty="0">
                <a:latin typeface="Frutiger Next LT W1G" pitchFamily="34" charset="0"/>
              </a:rPr>
              <a:t>Interner Bereich </a:t>
            </a:r>
            <a:r>
              <a:rPr lang="de-DE" sz="1500" b="0" dirty="0">
                <a:latin typeface="Frutiger Next LT W1G" pitchFamily="34" charset="0"/>
              </a:rPr>
              <a:t>auf</a:t>
            </a:r>
            <a:r>
              <a:rPr lang="de-DE" sz="1500" b="0" i="1" dirty="0">
                <a:latin typeface="Frutiger Next LT W1G" pitchFamily="34" charset="0"/>
              </a:rPr>
              <a:t> </a:t>
            </a:r>
            <a:r>
              <a:rPr lang="de-DE" sz="1500" b="0" i="1" dirty="0">
                <a:solidFill>
                  <a:srgbClr val="00B0F0"/>
                </a:solidFill>
                <a:latin typeface="Frutiger Next LT W1G" pitchFamily="34" charset="0"/>
                <a:hlinkClick r:id="rId2"/>
              </a:rPr>
              <a:t>www.honors.de</a:t>
            </a:r>
            <a:endParaRPr lang="de-DE" sz="1500" b="0" i="1" dirty="0">
              <a:solidFill>
                <a:srgbClr val="00B0F0"/>
              </a:solidFill>
              <a:latin typeface="Frutiger Next LT W1G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500" b="0" dirty="0">
                <a:latin typeface="Frutiger Next LT W1G" pitchFamily="34" charset="0"/>
              </a:rPr>
              <a:t>Zugangsname wird in den ersten Tagen per Email versandt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500" b="0" dirty="0">
                <a:latin typeface="Frutiger Next LT W1G" pitchFamily="34" charset="0"/>
              </a:rPr>
              <a:t>Jeder „</a:t>
            </a:r>
            <a:r>
              <a:rPr lang="de-DE" sz="1500" b="0" dirty="0" err="1">
                <a:latin typeface="Frutiger Next LT W1G" pitchFamily="34" charset="0"/>
              </a:rPr>
              <a:t>Honors</a:t>
            </a:r>
            <a:r>
              <a:rPr lang="de-DE" sz="1500" b="0" dirty="0">
                <a:latin typeface="Frutiger Next LT W1G" pitchFamily="34" charset="0"/>
              </a:rPr>
              <a:t>“-Studierende muss ein </a:t>
            </a:r>
            <a:r>
              <a:rPr lang="de-DE" sz="1500" dirty="0">
                <a:latin typeface="Frutiger Next LT W1G" pitchFamily="34" charset="0"/>
              </a:rPr>
              <a:t>vollständiges Profil </a:t>
            </a:r>
            <a:r>
              <a:rPr lang="de-DE" sz="1500" b="0" dirty="0">
                <a:latin typeface="Frutiger Next LT W1G" pitchFamily="34" charset="0"/>
              </a:rPr>
              <a:t>anlegen und dieses </a:t>
            </a:r>
            <a:r>
              <a:rPr lang="de-DE" sz="1500" dirty="0">
                <a:latin typeface="Frutiger Next LT W1G" pitchFamily="34" charset="0"/>
              </a:rPr>
              <a:t>regelmäßig aktualisieren </a:t>
            </a:r>
            <a:r>
              <a:rPr lang="de-DE" sz="1500" b="0" dirty="0">
                <a:latin typeface="Frutiger Next LT W1G" pitchFamily="34" charset="0"/>
              </a:rPr>
              <a:t>(gültige Email Adresse sehr wichtig! Foto wünschenswert)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500" dirty="0">
                <a:latin typeface="Frutiger Next LT W1G" pitchFamily="34" charset="0"/>
              </a:rPr>
              <a:t>Inhaltliche und organisatorischen Informationen</a:t>
            </a:r>
            <a:r>
              <a:rPr lang="de-DE" sz="1500" b="0" dirty="0">
                <a:latin typeface="Frutiger Next LT W1G" pitchFamily="34" charset="0"/>
              </a:rPr>
              <a:t>, aktuelle Termine, sowie aktuelle Angebote zu Praktika oder Jobs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500" dirty="0">
                <a:latin typeface="Frutiger Next LT W1G" pitchFamily="34" charset="0"/>
              </a:rPr>
              <a:t>Forum </a:t>
            </a:r>
            <a:r>
              <a:rPr lang="de-DE" sz="1500" b="0" dirty="0">
                <a:latin typeface="Frutiger Next LT W1G" pitchFamily="34" charset="0"/>
              </a:rPr>
              <a:t>in dem auch eigene, relevante Einträge gepostet werden können (regelmäßig prüfen!)</a:t>
            </a:r>
          </a:p>
          <a:p>
            <a:pPr marL="271463" indent="-271463">
              <a:lnSpc>
                <a:spcPct val="150000"/>
              </a:lnSpc>
              <a:spcBef>
                <a:spcPct val="20000"/>
              </a:spcBef>
              <a:tabLst>
                <a:tab pos="1528763" algn="l"/>
                <a:tab pos="4746625" algn="l"/>
                <a:tab pos="6569075" algn="l"/>
              </a:tabLst>
              <a:defRPr/>
            </a:pPr>
            <a:r>
              <a:rPr lang="de-DE" sz="1500" b="0" dirty="0">
                <a:latin typeface="Frutiger Next LT W1G" pitchFamily="34" charset="0"/>
              </a:rPr>
              <a:t>	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endParaRPr lang="de-DE" sz="1500" b="0" dirty="0">
              <a:latin typeface="Frutiger Next LT W1G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1861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/>
            <a:r>
              <a:rPr lang="de-DE" dirty="0">
                <a:latin typeface="Frutiger Next LT W1G" pitchFamily="34" charset="0"/>
              </a:rPr>
              <a:t>Verschiedenes: Networking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772816"/>
            <a:ext cx="7920880" cy="46171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500" dirty="0">
                <a:latin typeface="Frutiger Next LT W1G" pitchFamily="34" charset="0"/>
              </a:rPr>
              <a:t>“</a:t>
            </a:r>
            <a:r>
              <a:rPr lang="de-DE" sz="1500" dirty="0" err="1">
                <a:latin typeface="Frutiger Next LT W1G" pitchFamily="34" charset="0"/>
              </a:rPr>
              <a:t>Honors</a:t>
            </a:r>
            <a:r>
              <a:rPr lang="de-DE" sz="1500" dirty="0">
                <a:latin typeface="Frutiger Next LT W1G" pitchFamily="34" charset="0"/>
              </a:rPr>
              <a:t>“- Homepage: </a:t>
            </a:r>
            <a:r>
              <a:rPr lang="de-DE" sz="1500" b="0" dirty="0">
                <a:latin typeface="Frutiger Next LT W1G" pitchFamily="34" charset="0"/>
              </a:rPr>
              <a:t>Forum und Übersicht über die “</a:t>
            </a:r>
            <a:r>
              <a:rPr lang="de-DE" sz="1500" b="0" dirty="0" err="1">
                <a:latin typeface="Frutiger Next LT W1G" pitchFamily="34" charset="0"/>
              </a:rPr>
              <a:t>Honors</a:t>
            </a:r>
            <a:r>
              <a:rPr lang="de-DE" sz="1500" b="0" dirty="0">
                <a:latin typeface="Frutiger Next LT W1G" pitchFamily="34" charset="0"/>
              </a:rPr>
              <a:t>“-Studierenden und </a:t>
            </a:r>
            <a:r>
              <a:rPr lang="de-DE" sz="1500" b="0" dirty="0" err="1">
                <a:latin typeface="Frutiger Next LT W1G" pitchFamily="34" charset="0"/>
              </a:rPr>
              <a:t>Alumni</a:t>
            </a:r>
            <a:r>
              <a:rPr lang="de-DE" sz="1500" b="0" dirty="0">
                <a:latin typeface="Frutiger Next LT W1G" pitchFamily="34" charset="0"/>
              </a:rPr>
              <a:t> (</a:t>
            </a:r>
            <a:r>
              <a:rPr lang="de-DE" sz="1500" b="0" dirty="0">
                <a:latin typeface="Frutiger Next LT W1G" pitchFamily="34" charset="0"/>
                <a:hlinkClick r:id="rId2"/>
              </a:rPr>
              <a:t>www.honors.de</a:t>
            </a:r>
            <a:r>
              <a:rPr lang="de-DE" sz="1500" b="0" dirty="0">
                <a:latin typeface="Frutiger Next LT W1G" pitchFamily="34" charset="0"/>
              </a:rPr>
              <a:t>) 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500" dirty="0">
                <a:latin typeface="Frutiger Next LT W1G" pitchFamily="34" charset="0"/>
              </a:rPr>
              <a:t>Roots e.V.: </a:t>
            </a:r>
            <a:r>
              <a:rPr lang="de-DE" sz="1500" b="0" dirty="0" err="1">
                <a:latin typeface="Frutiger Next LT W1G" pitchFamily="34" charset="0"/>
              </a:rPr>
              <a:t>Alumniverein</a:t>
            </a:r>
            <a:r>
              <a:rPr lang="de-DE" sz="1500" b="0" dirty="0">
                <a:latin typeface="Frutiger Next LT W1G" pitchFamily="34" charset="0"/>
              </a:rPr>
              <a:t> der Wirtschaftswissenschaftlichen Fakultät (</a:t>
            </a:r>
            <a:r>
              <a:rPr lang="de-DE" sz="1500" b="0" dirty="0">
                <a:latin typeface="Frutiger Next LT W1G" pitchFamily="34" charset="0"/>
                <a:hlinkClick r:id="rId3"/>
              </a:rPr>
              <a:t>www.rootsev.de</a:t>
            </a:r>
            <a:r>
              <a:rPr lang="de-DE" sz="1500" b="0" dirty="0">
                <a:latin typeface="Frutiger Next LT W1G" pitchFamily="34" charset="0"/>
              </a:rPr>
              <a:t>)</a:t>
            </a:r>
            <a:endParaRPr lang="en-US" sz="1500" b="0" dirty="0">
              <a:latin typeface="Frutiger Next LT W1G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500" dirty="0">
                <a:latin typeface="Frutiger Next LT W1G" pitchFamily="34" charset="0"/>
              </a:rPr>
              <a:t>Stammtische: </a:t>
            </a:r>
            <a:r>
              <a:rPr lang="de-DE" sz="1500" b="0" dirty="0">
                <a:latin typeface="Frutiger Next LT W1G" pitchFamily="34" charset="0"/>
              </a:rPr>
              <a:t>„</a:t>
            </a:r>
            <a:r>
              <a:rPr lang="de-DE" sz="1500" b="0" dirty="0" err="1">
                <a:latin typeface="Frutiger Next LT W1G" pitchFamily="34" charset="0"/>
              </a:rPr>
              <a:t>Honors</a:t>
            </a:r>
            <a:r>
              <a:rPr lang="de-DE" sz="1500" b="0" dirty="0">
                <a:latin typeface="Frutiger Next LT W1G" pitchFamily="34" charset="0"/>
              </a:rPr>
              <a:t>“-Stammtische und sonstige gesellige Veranstaltungen 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500" dirty="0" err="1">
                <a:latin typeface="Frutiger Next LT W1G" pitchFamily="34" charset="0"/>
              </a:rPr>
              <a:t>Xing</a:t>
            </a:r>
            <a:r>
              <a:rPr lang="de-DE" sz="1500" dirty="0">
                <a:latin typeface="Frutiger Next LT W1G" pitchFamily="34" charset="0"/>
              </a:rPr>
              <a:t>-Gruppe: </a:t>
            </a:r>
            <a:r>
              <a:rPr lang="de-DE" sz="1500" b="0" dirty="0">
                <a:latin typeface="Frutiger Next LT W1G" pitchFamily="34" charset="0"/>
              </a:rPr>
              <a:t>Eigene Gruppe des Elitenetzwerks Bayern auf </a:t>
            </a:r>
            <a:r>
              <a:rPr lang="de-DE" sz="1500" b="0" dirty="0">
                <a:latin typeface="Frutiger Next LT W1G" pitchFamily="34" charset="0"/>
                <a:hlinkClick r:id="rId4"/>
              </a:rPr>
              <a:t>www.xing.com</a:t>
            </a:r>
            <a:endParaRPr lang="de-DE" sz="1500" b="0" dirty="0">
              <a:latin typeface="Frutiger Next LT W1G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500" dirty="0">
                <a:latin typeface="Frutiger Next LT W1G" pitchFamily="34" charset="0"/>
              </a:rPr>
              <a:t>ENB-Veranstaltungen: </a:t>
            </a:r>
            <a:r>
              <a:rPr lang="de-DE" sz="1500" b="0" dirty="0">
                <a:latin typeface="Frutiger Next LT W1G" pitchFamily="34" charset="0"/>
              </a:rPr>
              <a:t>Fächer- und universitätsübergreifende Treffen, z.B. die ENB-Mitgliedertagung oder der Elite-Cup</a:t>
            </a:r>
            <a:endParaRPr lang="en-US" sz="1500" b="0" dirty="0">
              <a:latin typeface="Frutiger Next LT W1G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500" dirty="0">
                <a:latin typeface="Frutiger Next LT W1G" pitchFamily="34" charset="0"/>
              </a:rPr>
              <a:t>e-</a:t>
            </a:r>
            <a:r>
              <a:rPr lang="de-DE" sz="1500" dirty="0" err="1">
                <a:latin typeface="Frutiger Next LT W1G" pitchFamily="34" charset="0"/>
              </a:rPr>
              <a:t>fellows</a:t>
            </a:r>
            <a:r>
              <a:rPr lang="de-DE" sz="1500" dirty="0">
                <a:latin typeface="Frutiger Next LT W1G" pitchFamily="34" charset="0"/>
              </a:rPr>
              <a:t>: </a:t>
            </a:r>
            <a:r>
              <a:rPr lang="de-DE" sz="1500" b="0" dirty="0">
                <a:latin typeface="Frutiger Next LT W1G" pitchFamily="34" charset="0"/>
              </a:rPr>
              <a:t>Alle „</a:t>
            </a:r>
            <a:r>
              <a:rPr lang="de-DE" sz="1500" b="0" dirty="0" err="1">
                <a:latin typeface="Frutiger Next LT W1G" pitchFamily="34" charset="0"/>
              </a:rPr>
              <a:t>Honors</a:t>
            </a:r>
            <a:r>
              <a:rPr lang="de-DE" sz="1500" b="0" dirty="0">
                <a:latin typeface="Frutiger Next LT W1G" pitchFamily="34" charset="0"/>
              </a:rPr>
              <a:t>“-Studierenden werden in das Online-Stipendium „e-</a:t>
            </a:r>
            <a:r>
              <a:rPr lang="de-DE" sz="1500" b="0" dirty="0" err="1">
                <a:latin typeface="Frutiger Next LT W1G" pitchFamily="34" charset="0"/>
              </a:rPr>
              <a:t>fellows</a:t>
            </a:r>
            <a:r>
              <a:rPr lang="de-DE" sz="1500" b="0" dirty="0">
                <a:latin typeface="Frutiger Next LT W1G" pitchFamily="34" charset="0"/>
              </a:rPr>
              <a:t>“ aufgenommen (</a:t>
            </a:r>
            <a:r>
              <a:rPr lang="de-DE" sz="1500" b="0" dirty="0">
                <a:latin typeface="Frutiger Next LT W1G" pitchFamily="34" charset="0"/>
                <a:hlinkClick r:id="rId5"/>
              </a:rPr>
              <a:t>www.e-fellows.net</a:t>
            </a:r>
            <a:r>
              <a:rPr lang="de-DE" sz="1500" b="0" dirty="0">
                <a:latin typeface="Frutiger Next LT W1G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500" dirty="0">
                <a:latin typeface="Frutiger Next LT W1G" pitchFamily="34" charset="0"/>
              </a:rPr>
              <a:t>„</a:t>
            </a:r>
            <a:r>
              <a:rPr lang="de-DE" sz="1500" dirty="0" err="1">
                <a:latin typeface="Frutiger Next LT W1G" pitchFamily="34" charset="0"/>
              </a:rPr>
              <a:t>Honors</a:t>
            </a:r>
            <a:r>
              <a:rPr lang="de-DE" sz="1500" dirty="0">
                <a:latin typeface="Frutiger Next LT W1G" pitchFamily="34" charset="0"/>
              </a:rPr>
              <a:t>“-Verein</a:t>
            </a:r>
            <a:endParaRPr lang="en-US" sz="1500" dirty="0">
              <a:latin typeface="Frutiger Next LT W1G" pitchFamily="34" charset="0"/>
            </a:endParaRPr>
          </a:p>
          <a:p>
            <a:pPr marL="0" indent="0" eaLnBrk="1" hangingPunct="1">
              <a:defRPr/>
            </a:pPr>
            <a:endParaRPr lang="de-DE" sz="1500" b="0" dirty="0">
              <a:latin typeface="Frutiger Next LT W1G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3872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Verschiedenes: Dresscode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Business</a:t>
            </a:r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Herren: Anzug</a:t>
            </a:r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Frauen: Kostüm oder Hosenanzug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Business </a:t>
            </a:r>
            <a:r>
              <a:rPr lang="de-DE" dirty="0" err="1">
                <a:latin typeface="Frutiger Next LT W1G" pitchFamily="34" charset="0"/>
              </a:rPr>
              <a:t>Casual</a:t>
            </a:r>
            <a:r>
              <a:rPr lang="de-DE" dirty="0">
                <a:latin typeface="Frutiger Next LT W1G" pitchFamily="34" charset="0"/>
              </a:rPr>
              <a:t> 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Lockere, jedoch elegante Kleidung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 err="1">
                <a:latin typeface="Frutiger Next LT W1G" pitchFamily="34" charset="0"/>
              </a:rPr>
              <a:t>Casual</a:t>
            </a:r>
            <a:endParaRPr lang="de-DE" dirty="0">
              <a:latin typeface="Frutiger Next LT W1G" pitchFamily="34" charset="0"/>
            </a:endParaRPr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lässig, aber nicht nachlässig</a:t>
            </a:r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Jeans sind erlaubt jedoch sollte sie dunkel und nicht ausgewaschenen oder ausgefranst sein</a:t>
            </a:r>
          </a:p>
          <a:p>
            <a:pPr marL="0" indent="0"/>
            <a:endParaRPr lang="de-DE" dirty="0">
              <a:latin typeface="Frutiger Next LT W1G" pitchFamily="34" charset="0"/>
            </a:endParaRPr>
          </a:p>
          <a:p>
            <a:pPr marL="0" indent="0"/>
            <a:r>
              <a:rPr lang="de-DE" dirty="0">
                <a:latin typeface="Frutiger Next LT W1G" pitchFamily="34" charset="0"/>
              </a:rPr>
              <a:t>Detaillierte Infos im Download-Bereich: Verschiedenes-Dresscode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959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/>
            <a:r>
              <a:rPr lang="de-DE" dirty="0">
                <a:latin typeface="Frutiger Next LT W1G" pitchFamily="34" charset="0"/>
              </a:rPr>
              <a:t>Kontakt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de-DE" dirty="0">
                <a:latin typeface="Frutiger Next LT W1G" pitchFamily="34" charset="0"/>
              </a:rPr>
              <a:t>Der „</a:t>
            </a:r>
            <a:r>
              <a:rPr lang="de-DE" dirty="0" err="1">
                <a:latin typeface="Frutiger Next LT W1G" pitchFamily="34" charset="0"/>
              </a:rPr>
              <a:t>Honors</a:t>
            </a:r>
            <a:r>
              <a:rPr lang="de-DE" dirty="0">
                <a:latin typeface="Frutiger Next LT W1G" pitchFamily="34" charset="0"/>
              </a:rPr>
              <a:t>“ Ausschuss:		</a:t>
            </a:r>
            <a:endParaRPr lang="de-DE" b="0" dirty="0">
              <a:latin typeface="Frutiger Next LT W1G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Prof. Dr. Michael Dowling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Prof. Dr. Lutz Arnold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Prof. Dr. Günther </a:t>
            </a:r>
            <a:r>
              <a:rPr lang="de-DE" b="0" dirty="0" err="1">
                <a:latin typeface="Frutiger Next LT W1G" pitchFamily="34" charset="0"/>
              </a:rPr>
              <a:t>Pernul</a:t>
            </a:r>
            <a:r>
              <a:rPr lang="de-DE" b="0" dirty="0">
                <a:latin typeface="Frutiger Next LT W1G" pitchFamily="34" charset="0"/>
              </a:rPr>
              <a:t> 	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b="0" dirty="0">
                <a:latin typeface="Frutiger Next LT W1G" pitchFamily="34" charset="0"/>
              </a:rPr>
              <a:t>	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dirty="0">
                <a:latin typeface="Frutiger Next LT W1G" pitchFamily="34" charset="0"/>
              </a:rPr>
              <a:t>Die „</a:t>
            </a:r>
            <a:r>
              <a:rPr lang="de-DE" dirty="0" err="1">
                <a:latin typeface="Frutiger Next LT W1G" pitchFamily="34" charset="0"/>
              </a:rPr>
              <a:t>Honors</a:t>
            </a:r>
            <a:r>
              <a:rPr lang="de-DE" dirty="0">
                <a:latin typeface="Frutiger Next LT W1G" pitchFamily="34" charset="0"/>
              </a:rPr>
              <a:t>“-Koordinatoren:</a:t>
            </a:r>
            <a:endParaRPr lang="de-DE" b="0" dirty="0">
              <a:latin typeface="Frutiger Next LT W1G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Dr. Dr. Stefanie Steinhauser, BWL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Julia Oehler, BWL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Lars-Christopher </a:t>
            </a:r>
            <a:r>
              <a:rPr lang="de-DE" b="0" dirty="0" err="1">
                <a:latin typeface="Frutiger Next LT W1G" pitchFamily="34" charset="0"/>
              </a:rPr>
              <a:t>Schlereth</a:t>
            </a:r>
            <a:r>
              <a:rPr lang="de-DE" b="0" dirty="0">
                <a:latin typeface="Frutiger Next LT W1G" pitchFamily="34" charset="0"/>
              </a:rPr>
              <a:t>, VWL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b="0" dirty="0">
                <a:latin typeface="Frutiger Next LT W1G" pitchFamily="34" charset="0"/>
              </a:rPr>
              <a:t>Marietheres Dietz, WINFO			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de-DE" b="0" dirty="0">
              <a:latin typeface="Frutiger Next LT W1G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dirty="0">
                <a:latin typeface="Frutiger Next LT W1G" pitchFamily="34" charset="0"/>
              </a:rPr>
              <a:t>Weitere Informationen: </a:t>
            </a:r>
            <a:r>
              <a:rPr lang="de-DE" b="0" dirty="0">
                <a:latin typeface="Frutiger Next LT W1G" pitchFamily="34" charset="0"/>
              </a:rPr>
              <a:t>		</a:t>
            </a:r>
            <a:r>
              <a:rPr lang="de-DE" b="0" dirty="0">
                <a:solidFill>
                  <a:srgbClr val="00B0F0"/>
                </a:solidFill>
                <a:latin typeface="Frutiger Next LT W1G" pitchFamily="34" charset="0"/>
                <a:hlinkClick r:id="rId2"/>
              </a:rPr>
              <a:t>www.honors.de</a:t>
            </a:r>
            <a:endParaRPr lang="de-DE" b="0" dirty="0">
              <a:solidFill>
                <a:srgbClr val="00B0F0"/>
              </a:solidFill>
              <a:latin typeface="Frutiger Next LT W1G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b="0" dirty="0">
                <a:solidFill>
                  <a:srgbClr val="00B0F0"/>
                </a:solidFill>
                <a:latin typeface="Frutiger Next LT W1G" pitchFamily="34" charset="0"/>
              </a:rPr>
              <a:t>				</a:t>
            </a:r>
            <a:r>
              <a:rPr lang="de-DE" b="0" dirty="0">
                <a:solidFill>
                  <a:srgbClr val="00B0F0"/>
                </a:solidFill>
                <a:latin typeface="Frutiger Next LT W1G" pitchFamily="34" charset="0"/>
                <a:hlinkClick r:id="rId3"/>
              </a:rPr>
              <a:t>www.uni-regensburg.de</a:t>
            </a:r>
            <a:endParaRPr lang="de-DE" b="0" dirty="0">
              <a:solidFill>
                <a:srgbClr val="00B0F0"/>
              </a:solidFill>
              <a:latin typeface="Frutiger Next LT W1G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b="0" dirty="0">
                <a:solidFill>
                  <a:srgbClr val="00B0F0"/>
                </a:solidFill>
                <a:latin typeface="Frutiger Next LT W1G" pitchFamily="34" charset="0"/>
              </a:rPr>
              <a:t>				</a:t>
            </a:r>
            <a:r>
              <a:rPr lang="de-DE" b="0" dirty="0">
                <a:solidFill>
                  <a:srgbClr val="00B0F0"/>
                </a:solidFill>
                <a:latin typeface="Frutiger Next LT W1G" pitchFamily="34" charset="0"/>
                <a:hlinkClick r:id="rId4"/>
              </a:rPr>
              <a:t>www.elitenetzwerk-bayern.de</a:t>
            </a:r>
            <a:endParaRPr lang="de-DE" b="0" dirty="0">
              <a:solidFill>
                <a:srgbClr val="00B0F0"/>
              </a:solidFill>
              <a:latin typeface="Frutiger Next LT W1G" pitchFamily="34" charset="0"/>
            </a:endParaRPr>
          </a:p>
          <a:p>
            <a:pPr marL="742950" lvl="1" indent="-285750" algn="r">
              <a:lnSpc>
                <a:spcPct val="140000"/>
              </a:lnSpc>
              <a:tabLst>
                <a:tab pos="1528763" algn="l"/>
                <a:tab pos="4746625" algn="l"/>
                <a:tab pos="6569075" algn="l"/>
              </a:tabLst>
              <a:defRPr/>
            </a:pPr>
            <a:endParaRPr lang="de-DE" sz="2400" dirty="0">
              <a:latin typeface="Frutiger Next LT W1G" pitchFamily="34" charset="0"/>
            </a:endParaRPr>
          </a:p>
          <a:p>
            <a:pPr marL="0" indent="0" eaLnBrk="1" hangingPunct="1">
              <a:defRPr/>
            </a:pPr>
            <a:endParaRPr lang="de-DE" b="0" dirty="0">
              <a:latin typeface="Frutiger Next LT W1G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929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Agenda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Leitbild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ENB – Elitenetzwerk Bayern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„</a:t>
            </a:r>
            <a:r>
              <a:rPr lang="de-DE" b="0" dirty="0" err="1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Honors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“-Elitestudiengänge (BWL, VWL, IVWL, WINFO)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Überblick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Struktur „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Honors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“-Bachelor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Evaluation der Veranstaltungen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Verschiedenes</a:t>
            </a:r>
          </a:p>
          <a:p>
            <a:pPr marL="133350" lvl="1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Kontakt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sz="2000" b="0" dirty="0">
              <a:latin typeface="Frutiger Next LT W1G Bold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85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 Bold"/>
                <a:cs typeface="Arial" charset="0"/>
              </a:rPr>
              <a:t>Leitbild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592888"/>
            <a:ext cx="2133600" cy="365125"/>
          </a:xfrm>
        </p:spPr>
        <p:txBody>
          <a:bodyPr/>
          <a:lstStyle/>
          <a:p>
            <a:fld id="{5923034A-0855-4B66-9543-537159513586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724773" cy="391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2110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Agenda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Leitbild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ENB – Elitenetzwerk Bayern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„</a:t>
            </a:r>
            <a:r>
              <a:rPr lang="de-DE" b="0" dirty="0" err="1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Honors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“-Elitestudiengänge (BWL, VWL, IVWL, WINFO)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Überblick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Struktur „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Honors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“-Bachelor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Evaluation der Veranstaltungen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Verschiedenes</a:t>
            </a:r>
          </a:p>
          <a:p>
            <a:pPr marL="133350" lvl="1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Kontakt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sz="2000" b="0" dirty="0">
              <a:latin typeface="Frutiger Next LT W1G Bold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85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25511" y="1412776"/>
            <a:ext cx="7548563" cy="407987"/>
          </a:xfrm>
        </p:spPr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„</a:t>
            </a:r>
            <a:r>
              <a:rPr lang="de-DE" dirty="0" err="1">
                <a:latin typeface="Frutiger Next LT W1G" pitchFamily="34" charset="0"/>
              </a:rPr>
              <a:t>Honors</a:t>
            </a:r>
            <a:r>
              <a:rPr lang="de-DE" dirty="0">
                <a:latin typeface="Frutiger Next LT W1G" pitchFamily="34" charset="0"/>
              </a:rPr>
              <a:t>“ als Teil des ENB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75831" y="2708101"/>
            <a:ext cx="2447925" cy="14398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Elitestudiengänge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71006" y="1987376"/>
            <a:ext cx="367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Elitenetzwerk Bayern (ENB)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3852094" y="4149775"/>
            <a:ext cx="1295400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3D8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 t="35995" r="63138" b="20400"/>
          <a:stretch/>
        </p:blipFill>
        <p:spPr bwMode="auto">
          <a:xfrm>
            <a:off x="1403648" y="1926250"/>
            <a:ext cx="6833937" cy="448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75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Agenda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Leitbild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ENB – Elitenetzwerk Bayern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„</a:t>
            </a:r>
            <a:r>
              <a:rPr lang="de-DE" b="0" dirty="0" err="1">
                <a:latin typeface="Frutiger Next LT W1G" pitchFamily="34" charset="0"/>
              </a:rPr>
              <a:t>Honors</a:t>
            </a:r>
            <a:r>
              <a:rPr lang="de-DE" b="0" dirty="0">
                <a:latin typeface="Frutiger Next LT W1G" pitchFamily="34" charset="0"/>
              </a:rPr>
              <a:t>“-Elitestudiengänge (BWL, VWL, IVWL, WINFO)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Frutiger Next LT W1G" pitchFamily="34" charset="0"/>
                <a:ea typeface="+mn-ea"/>
              </a:rPr>
              <a:t>Überblick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Struktur „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Honors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“-Bachelor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Evaluation der Veranstaltungen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Verschiedenes</a:t>
            </a:r>
          </a:p>
          <a:p>
            <a:pPr marL="133350" lvl="1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Kontakt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sz="2000" b="0" dirty="0">
              <a:latin typeface="Frutiger Next LT W1G Bold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85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Grundsätzliches aus der PO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de-DE" b="0" dirty="0">
              <a:latin typeface="Frutiger Next LT W1G" pitchFamily="34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Laut Prüfungsordnung auf </a:t>
            </a:r>
            <a:r>
              <a:rPr lang="de-DE" dirty="0">
                <a:latin typeface="Frutiger Next LT W1G" pitchFamily="34" charset="0"/>
              </a:rPr>
              <a:t>3 Fachsemester </a:t>
            </a:r>
            <a:r>
              <a:rPr lang="de-DE" b="0" dirty="0">
                <a:latin typeface="Frutiger Next LT W1G" pitchFamily="34" charset="0"/>
              </a:rPr>
              <a:t>ausgelegt </a:t>
            </a:r>
          </a:p>
          <a:p>
            <a:pPr>
              <a:spcBef>
                <a:spcPts val="1200"/>
              </a:spcBef>
            </a:pPr>
            <a:endParaRPr lang="de-DE" b="0" dirty="0">
              <a:latin typeface="Frutiger Next LT W1G" pitchFamily="34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Muss mit einer </a:t>
            </a:r>
            <a:r>
              <a:rPr lang="de-DE" dirty="0">
                <a:latin typeface="Frutiger Next LT W1G" pitchFamily="34" charset="0"/>
              </a:rPr>
              <a:t>Gesamtnote von 2,3 oder besser </a:t>
            </a:r>
            <a:r>
              <a:rPr lang="de-DE" b="0" dirty="0">
                <a:latin typeface="Frutiger Next LT W1G" pitchFamily="34" charset="0"/>
              </a:rPr>
              <a:t>abgeschlossen werden</a:t>
            </a:r>
          </a:p>
          <a:p>
            <a:pPr>
              <a:spcBef>
                <a:spcPts val="1200"/>
              </a:spcBef>
            </a:pPr>
            <a:endParaRPr lang="de-DE" b="0" dirty="0">
              <a:latin typeface="Frutiger Next LT W1G" pitchFamily="34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„Honors“-Modul (20 KP) zusätzlich zu regulären Modulen und Seminaren</a:t>
            </a:r>
          </a:p>
          <a:p>
            <a:pPr marL="0" indent="0" eaLnBrk="1" hangingPunct="1">
              <a:defRPr/>
            </a:pPr>
            <a:endParaRPr lang="de-DE" b="0" dirty="0">
              <a:latin typeface="Frutiger Next LT W1G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390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436688"/>
            <a:ext cx="7548563" cy="407987"/>
          </a:xfrm>
        </p:spPr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  <a:cs typeface="Arial" charset="0"/>
              </a:rPr>
              <a:t>„Honors“ Bachelor: Struktur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979613"/>
            <a:ext cx="7548563" cy="4618037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Das "Honors"-Bachelor-Programm setzt sich aus drei Blöcken zusammen: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30"/>
          <a:stretch/>
        </p:blipFill>
        <p:spPr bwMode="auto">
          <a:xfrm>
            <a:off x="1860797" y="2589326"/>
            <a:ext cx="5087467" cy="393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5919984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C6C6C6"/>
      </a:lt2>
      <a:accent1>
        <a:srgbClr val="8E8E8E"/>
      </a:accent1>
      <a:accent2>
        <a:srgbClr val="C6C6C6"/>
      </a:accent2>
      <a:accent3>
        <a:srgbClr val="FFFFFF"/>
      </a:accent3>
      <a:accent4>
        <a:srgbClr val="000000"/>
      </a:accent4>
      <a:accent5>
        <a:srgbClr val="C6C6C6"/>
      </a:accent5>
      <a:accent6>
        <a:srgbClr val="B3B3B3"/>
      </a:accent6>
      <a:hlink>
        <a:srgbClr val="8E8E8E"/>
      </a:hlink>
      <a:folHlink>
        <a:srgbClr val="C6C6C6"/>
      </a:folHlink>
    </a:clrScheme>
    <a:fontScheme name="Leere Prä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C6C6C6"/>
        </a:lt2>
        <a:accent1>
          <a:srgbClr val="8E8E8E"/>
        </a:accent1>
        <a:accent2>
          <a:srgbClr val="C6C6C6"/>
        </a:accent2>
        <a:accent3>
          <a:srgbClr val="FFFFFF"/>
        </a:accent3>
        <a:accent4>
          <a:srgbClr val="000000"/>
        </a:accent4>
        <a:accent5>
          <a:srgbClr val="C6C6C6"/>
        </a:accent5>
        <a:accent6>
          <a:srgbClr val="B3B3B3"/>
        </a:accent6>
        <a:hlink>
          <a:srgbClr val="8E8E8E"/>
        </a:hlink>
        <a:folHlink>
          <a:srgbClr val="C6C6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1305</Words>
  <Application>Microsoft Office PowerPoint</Application>
  <PresentationFormat>Bildschirmpräsentation (4:3)</PresentationFormat>
  <Paragraphs>243</Paragraphs>
  <Slides>29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Frutiger Next LT W1G</vt:lpstr>
      <vt:lpstr>Frutiger Next LT W1G Bold</vt:lpstr>
      <vt:lpstr>Symbol</vt:lpstr>
      <vt:lpstr>Times</vt:lpstr>
      <vt:lpstr>Verdana</vt:lpstr>
      <vt:lpstr>Wingdings</vt:lpstr>
      <vt:lpstr>Leere Präsentation</vt:lpstr>
      <vt:lpstr>Das „Honors“-Programm an der  Fakultät für Wirtschaftswissenschaften der Universität Regensburg</vt:lpstr>
      <vt:lpstr>Agenda</vt:lpstr>
      <vt:lpstr>Agenda</vt:lpstr>
      <vt:lpstr>Leitbild</vt:lpstr>
      <vt:lpstr>Agenda</vt:lpstr>
      <vt:lpstr>„Honors“ als Teil des ENB</vt:lpstr>
      <vt:lpstr>Agenda</vt:lpstr>
      <vt:lpstr>Grundsätzliches aus der PO</vt:lpstr>
      <vt:lpstr>„Honors“ Bachelor: Struktur</vt:lpstr>
      <vt:lpstr>„Honors“- Modul (Bachelor)</vt:lpstr>
      <vt:lpstr>„Honors“- Modul (Bachelor)</vt:lpstr>
      <vt:lpstr>„Honors“- Seminar</vt:lpstr>
      <vt:lpstr>Beispiele „Honors“-Seminare</vt:lpstr>
      <vt:lpstr>„Honors“- Modul (Bachelor)</vt:lpstr>
      <vt:lpstr>„Honors“- Projekt</vt:lpstr>
      <vt:lpstr>Beispiele „Honors“-Projekte</vt:lpstr>
      <vt:lpstr>„Honors“- Modul (Bachelor)</vt:lpstr>
      <vt:lpstr>„Honors“- Praktikum</vt:lpstr>
      <vt:lpstr>„Honors“- Modul (Bachelor)</vt:lpstr>
      <vt:lpstr>„Honors“- Exkursionen</vt:lpstr>
      <vt:lpstr>Beispiel “Honors“-Exkursionen</vt:lpstr>
      <vt:lpstr>Semesterprogramm WS 2019/20</vt:lpstr>
      <vt:lpstr>Agenda</vt:lpstr>
      <vt:lpstr>Evaluation</vt:lpstr>
      <vt:lpstr>Agenda</vt:lpstr>
      <vt:lpstr>Verschiedenes: „Honors“-Homepage</vt:lpstr>
      <vt:lpstr>Verschiedenes: Networking</vt:lpstr>
      <vt:lpstr>Verschiedenes: Dresscode</vt:lpstr>
      <vt:lpstr>Kontakt</vt:lpstr>
    </vt:vector>
  </TitlesOfParts>
  <Company>뿿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iMac G5</dc:creator>
  <cp:lastModifiedBy>wif23863</cp:lastModifiedBy>
  <cp:revision>219</cp:revision>
  <dcterms:created xsi:type="dcterms:W3CDTF">2009-06-19T14:00:58Z</dcterms:created>
  <dcterms:modified xsi:type="dcterms:W3CDTF">2019-12-05T13:21:19Z</dcterms:modified>
</cp:coreProperties>
</file>