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8" r:id="rId2"/>
    <p:sldId id="327" r:id="rId3"/>
    <p:sldId id="346" r:id="rId4"/>
    <p:sldId id="328" r:id="rId5"/>
    <p:sldId id="347" r:id="rId6"/>
    <p:sldId id="329" r:id="rId7"/>
    <p:sldId id="348" r:id="rId8"/>
    <p:sldId id="330" r:id="rId9"/>
    <p:sldId id="325" r:id="rId10"/>
    <p:sldId id="331" r:id="rId11"/>
    <p:sldId id="349" r:id="rId12"/>
    <p:sldId id="332" r:id="rId13"/>
    <p:sldId id="333" r:id="rId14"/>
    <p:sldId id="350" r:id="rId15"/>
    <p:sldId id="334" r:id="rId16"/>
    <p:sldId id="335" r:id="rId17"/>
    <p:sldId id="351" r:id="rId18"/>
    <p:sldId id="337" r:id="rId19"/>
    <p:sldId id="352" r:id="rId20"/>
    <p:sldId id="338" r:id="rId21"/>
    <p:sldId id="339" r:id="rId22"/>
    <p:sldId id="356" r:id="rId23"/>
    <p:sldId id="354" r:id="rId24"/>
    <p:sldId id="268" r:id="rId25"/>
    <p:sldId id="363" r:id="rId26"/>
    <p:sldId id="343" r:id="rId27"/>
    <p:sldId id="345" r:id="rId28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>
          <p15:clr>
            <a:srgbClr val="A4A3A4"/>
          </p15:clr>
        </p15:guide>
        <p15:guide id="2" orient="horz" pos="1162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847">
          <p15:clr>
            <a:srgbClr val="A4A3A4"/>
          </p15:clr>
        </p15:guide>
        <p15:guide id="5" pos="4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D8F"/>
    <a:srgbClr val="FF7C80"/>
    <a:srgbClr val="003D8F"/>
    <a:srgbClr val="0087B2"/>
    <a:srgbClr val="416224"/>
    <a:srgbClr val="009B77"/>
    <a:srgbClr val="1D3F4B"/>
    <a:srgbClr val="564E6F"/>
    <a:srgbClr val="ECBC00"/>
    <a:srgbClr val="5F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65" autoAdjust="0"/>
  </p:normalViewPr>
  <p:slideViewPr>
    <p:cSldViewPr>
      <p:cViewPr>
        <p:scale>
          <a:sx n="103" d="100"/>
          <a:sy n="103" d="100"/>
        </p:scale>
        <p:origin x="480" y="168"/>
      </p:cViewPr>
      <p:guideLst>
        <p:guide orient="horz" pos="3960"/>
        <p:guide orient="horz" pos="1162"/>
        <p:guide pos="2880"/>
        <p:guide pos="847"/>
        <p:guide pos="4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605245-17F7-4A4A-B655-06C05DA992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198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96B60-91B8-47F0-9783-6052ED747CE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87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05245-17F7-4A4A-B655-06C05DA992E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14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7" name="Bild 2" descr="Honor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765175"/>
            <a:ext cx="309659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040509" y="2204864"/>
            <a:ext cx="5995987" cy="385762"/>
          </a:xfrm>
        </p:spPr>
        <p:txBody>
          <a:bodyPr/>
          <a:lstStyle>
            <a:lvl1pPr>
              <a:lnSpc>
                <a:spcPts val="3000"/>
              </a:lnSpc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040509" y="2662064"/>
            <a:ext cx="5995987" cy="381000"/>
          </a:xfrm>
        </p:spPr>
        <p:txBody>
          <a:bodyPr/>
          <a:lstStyle>
            <a:lvl1pPr>
              <a:lnSpc>
                <a:spcPts val="3000"/>
              </a:lnSpc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Untertitelformat bearbeiten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0063" y="3306763"/>
            <a:ext cx="5995987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Michael Dowling,  Prof. Dr. Lutz Arnold, Prof. Dr. Günther Pernul 16. November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5763" y="1652588"/>
            <a:ext cx="1797050" cy="48720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44613" y="1652588"/>
            <a:ext cx="5238750" cy="487203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435944"/>
            <a:ext cx="7547867" cy="40888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980214"/>
            <a:ext cx="7547867" cy="4617138"/>
          </a:xfrm>
        </p:spPr>
        <p:txBody>
          <a:bodyPr/>
          <a:lstStyle>
            <a:lvl1pPr>
              <a:lnSpc>
                <a:spcPts val="3000"/>
              </a:lnSpc>
              <a:defRPr b="1">
                <a:latin typeface="Arial" pitchFamily="34" charset="0"/>
                <a:cs typeface="Arial" pitchFamily="34" charset="0"/>
              </a:defRPr>
            </a:lvl1pPr>
            <a:lvl2pPr>
              <a:lnSpc>
                <a:spcPts val="2400"/>
              </a:lnSpc>
              <a:spcAft>
                <a:spcPts val="0"/>
              </a:spcAft>
              <a:defRPr b="0">
                <a:latin typeface="Arial" pitchFamily="34" charset="0"/>
                <a:cs typeface="Arial" pitchFamily="34" charset="0"/>
              </a:defRPr>
            </a:lvl2pPr>
            <a:lvl3pPr>
              <a:lnSpc>
                <a:spcPts val="2400"/>
              </a:lnSpc>
              <a:defRPr b="0">
                <a:latin typeface="Arial" pitchFamily="34" charset="0"/>
                <a:cs typeface="Arial" pitchFamily="34" charset="0"/>
              </a:defRPr>
            </a:lvl3pPr>
            <a:lvl4pPr>
              <a:lnSpc>
                <a:spcPts val="2400"/>
              </a:lnSpc>
              <a:defRPr b="0">
                <a:latin typeface="Arial" pitchFamily="34" charset="0"/>
                <a:cs typeface="Arial" pitchFamily="34" charset="0"/>
              </a:defRPr>
            </a:lvl4pPr>
            <a:lvl5pPr>
              <a:lnSpc>
                <a:spcPts val="2400"/>
              </a:lnSpc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4613" y="2562225"/>
            <a:ext cx="3517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4913" y="2562225"/>
            <a:ext cx="3517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436688"/>
            <a:ext cx="75612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89138"/>
            <a:ext cx="75612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2" name="Picture 18" descr="Bild3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1032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3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003D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Bild 2" descr="Honors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4475" y="893763"/>
            <a:ext cx="111973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 userDrawn="1"/>
        </p:nvSpPr>
        <p:spPr>
          <a:xfrm>
            <a:off x="5237324" y="675444"/>
            <a:ext cx="264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de-DE" sz="10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Fakultät für Wirtschaftswissenschaften</a:t>
            </a:r>
          </a:p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dt="0"/>
  <p:txStyles>
    <p:titleStyle>
      <a:lvl1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600"/>
        </a:lnSpc>
        <a:spcBef>
          <a:spcPts val="120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90500" indent="266700" algn="l" rtl="0" eaLnBrk="0" fontAlgn="base" hangingPunct="0">
        <a:lnSpc>
          <a:spcPts val="24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65200" indent="-101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655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sev.de/" TargetMode="External"/><Relationship Id="rId2" Type="http://schemas.openxmlformats.org/officeDocument/2006/relationships/hyperlink" Target="http://www.honors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-fellows.net/" TargetMode="External"/><Relationship Id="rId4" Type="http://schemas.openxmlformats.org/officeDocument/2006/relationships/hyperlink" Target="http://www.xing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regensburg.de/" TargetMode="External"/><Relationship Id="rId2" Type="http://schemas.openxmlformats.org/officeDocument/2006/relationships/hyperlink" Target="http://www.honors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itenetzwerk-bayern.d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3500438"/>
            <a:ext cx="6019800" cy="914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chemeClr val="accent3"/>
                </a:solidFill>
                <a:latin typeface="Frutiger Next LT W1G" pitchFamily="34" charset="0"/>
              </a:rPr>
              <a:t>Dr. Dr. Stefanie Steinhauser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chemeClr val="accent3"/>
                </a:solidFill>
                <a:latin typeface="Frutiger Next LT W1G" pitchFamily="34" charset="0"/>
              </a:rPr>
              <a:t>07.12.2020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565400"/>
            <a:ext cx="6002338" cy="385763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Das „Honors“-Programm an der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Fakultät für Wirtschaftswissenschaften der Universität Regensburg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„Honors“-</a:t>
            </a:r>
            <a:r>
              <a:rPr lang="de-DE" dirty="0">
                <a:latin typeface="Frutiger Next LT W1G" pitchFamily="34" charset="0"/>
              </a:rPr>
              <a:t>Seminar</a:t>
            </a:r>
            <a:r>
              <a:rPr lang="de-DE" b="0" dirty="0"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“-</a:t>
            </a:r>
            <a:r>
              <a:rPr lang="de-DE" dirty="0">
                <a:latin typeface="Frutiger Next LT W1G" pitchFamily="34" charset="0"/>
              </a:rPr>
              <a:t>Projekt</a:t>
            </a:r>
            <a:r>
              <a:rPr lang="de-DE" b="0" dirty="0"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“-</a:t>
            </a:r>
            <a:r>
              <a:rPr lang="de-DE" dirty="0">
                <a:latin typeface="Frutiger Next LT W1G" pitchFamily="34" charset="0"/>
              </a:rPr>
              <a:t>Pflichtpraktikum</a:t>
            </a:r>
            <a:r>
              <a:rPr lang="de-DE" b="0" dirty="0"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die Teilnahme an </a:t>
            </a:r>
            <a:r>
              <a:rPr lang="de-DE" dirty="0">
                <a:latin typeface="Frutiger Next LT W1G" pitchFamily="34" charset="0"/>
              </a:rPr>
              <a:t>Exkursionen, Fachvorträgen und Workshops</a:t>
            </a:r>
            <a:r>
              <a:rPr lang="de-DE" b="0" dirty="0"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28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„Honors“-</a:t>
            </a:r>
            <a:r>
              <a:rPr lang="de-DE" dirty="0">
                <a:latin typeface="Frutiger Next LT W1G" pitchFamily="34" charset="0"/>
              </a:rPr>
              <a:t>Seminar</a:t>
            </a:r>
            <a:r>
              <a:rPr lang="de-DE" b="0" dirty="0"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Projekt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Pflichtpraktikum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die Teilnahme 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Exkursionen, Fachvorträgen und Workshops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„Honors“-Seminar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920880" cy="4617138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</a:t>
            </a:r>
            <a:r>
              <a:rPr lang="de-DE" dirty="0">
                <a:latin typeface="Frutiger Next LT W1G" pitchFamily="34" charset="0"/>
              </a:rPr>
              <a:t> 8 Kreditpunkte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Muss </a:t>
            </a:r>
            <a:r>
              <a:rPr lang="de-DE" dirty="0">
                <a:latin typeface="Frutiger Next LT W1G" pitchFamily="34" charset="0"/>
              </a:rPr>
              <a:t>an der Universität Regensburg </a:t>
            </a:r>
            <a:r>
              <a:rPr lang="de-DE" b="0" dirty="0">
                <a:latin typeface="Frutiger Next LT W1G" pitchFamily="34" charset="0"/>
              </a:rPr>
              <a:t>abgelegt werden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Angebot: </a:t>
            </a:r>
            <a:r>
              <a:rPr lang="de-DE" b="0" dirty="0">
                <a:latin typeface="Frutiger Next LT W1G" pitchFamily="34" charset="0"/>
              </a:rPr>
              <a:t>mindestens ein Seminar pro Semester nur für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”-Studierende </a:t>
            </a:r>
          </a:p>
          <a:p>
            <a:pPr marL="342900" lvl="1" indent="-342900">
              <a:spcBef>
                <a:spcPts val="1200"/>
              </a:spcBef>
              <a:buFontTx/>
              <a:buChar char="•"/>
            </a:pPr>
            <a:r>
              <a:rPr lang="de-DE" b="1" dirty="0">
                <a:latin typeface="Frutiger Next LT W1G" pitchFamily="34" charset="0"/>
              </a:rPr>
              <a:t>Seminarinhalte: </a:t>
            </a:r>
            <a:r>
              <a:rPr lang="de-DE" dirty="0">
                <a:latin typeface="Frutiger Next LT W1G" pitchFamily="34" charset="0"/>
              </a:rPr>
              <a:t>werden mit dem 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”-Ausschuss abgestimmt. Aktuelles Forschungsthema nach fortgeschrittenen wissenschaftlichen Methoden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Interdisziplinär </a:t>
            </a:r>
            <a:r>
              <a:rPr lang="de-DE" b="0" dirty="0">
                <a:latin typeface="Frutiger Next LT W1G" pitchFamily="34" charset="0"/>
              </a:rPr>
              <a:t>belegbar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Informationen: </a:t>
            </a:r>
            <a:r>
              <a:rPr lang="de-DE" b="0" dirty="0">
                <a:latin typeface="Frutiger Next LT W1G" pitchFamily="34" charset="0"/>
              </a:rPr>
              <a:t>„Honors“-Homepage sowie durch die Assistenten</a:t>
            </a:r>
          </a:p>
          <a:p>
            <a:pPr marL="0" indent="0"/>
            <a:endParaRPr lang="de-DE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17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Beispiele „Honors“-Seminare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1980214"/>
            <a:ext cx="6552728" cy="4617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>
                <a:latin typeface="Frutiger Next LT W1G" pitchFamily="34" charset="0"/>
              </a:rPr>
              <a:t>„Honors“-Seminar Bereich BWL:</a:t>
            </a:r>
          </a:p>
          <a:p>
            <a:pPr marL="495300" indent="-35083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Executive Leadership mit Prof. </a:t>
            </a:r>
            <a:r>
              <a:rPr lang="de-DE" b="0" dirty="0" err="1">
                <a:latin typeface="Frutiger Next LT W1G" pitchFamily="34" charset="0"/>
              </a:rPr>
              <a:t>Balkin</a:t>
            </a:r>
            <a:r>
              <a:rPr lang="de-DE" b="0" dirty="0">
                <a:latin typeface="Frutiger Next LT W1G" pitchFamily="34" charset="0"/>
              </a:rPr>
              <a:t> (University </a:t>
            </a:r>
            <a:r>
              <a:rPr lang="de-DE" b="0" dirty="0" err="1">
                <a:latin typeface="Frutiger Next LT W1G" pitchFamily="34" charset="0"/>
              </a:rPr>
              <a:t>of</a:t>
            </a:r>
            <a:r>
              <a:rPr lang="de-DE" b="0" dirty="0">
                <a:latin typeface="Frutiger Next LT W1G" pitchFamily="34" charset="0"/>
              </a:rPr>
              <a:t> Colorado)</a:t>
            </a:r>
          </a:p>
          <a:p>
            <a:pPr marL="495300" indent="-35083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App Economy in Zusammenarbeit mit Accenture</a:t>
            </a:r>
          </a:p>
          <a:p>
            <a:pPr marL="495300" indent="-35083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Postbank-</a:t>
            </a:r>
            <a:r>
              <a:rPr lang="de-DE" b="0" dirty="0" err="1">
                <a:latin typeface="Frutiger Next LT W1G" pitchFamily="34" charset="0"/>
              </a:rPr>
              <a:t>Finance</a:t>
            </a:r>
            <a:r>
              <a:rPr lang="de-DE" b="0" dirty="0">
                <a:latin typeface="Frutiger Next LT W1G" pitchFamily="34" charset="0"/>
              </a:rPr>
              <a:t> Award</a:t>
            </a:r>
          </a:p>
          <a:p>
            <a:pPr marL="495300" indent="-350838">
              <a:lnSpc>
                <a:spcPct val="130000"/>
              </a:lnSpc>
            </a:pPr>
            <a:endParaRPr lang="de-DE" sz="1200" b="0" dirty="0">
              <a:latin typeface="Frutiger Next LT W1G" pitchFamily="34" charset="0"/>
            </a:endParaRPr>
          </a:p>
          <a:p>
            <a:pPr marL="495300" indent="-350838">
              <a:lnSpc>
                <a:spcPct val="130000"/>
              </a:lnSpc>
            </a:pPr>
            <a:r>
              <a:rPr lang="de-DE" dirty="0">
                <a:latin typeface="Frutiger Next LT W1G" pitchFamily="34" charset="0"/>
              </a:rPr>
              <a:t>„Honors“-Seminare Bereich VWL:</a:t>
            </a:r>
          </a:p>
          <a:p>
            <a:pPr marL="495300" indent="-35083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Internationale Umweltökonomie: Aktuelle Trends und Problematiken</a:t>
            </a:r>
          </a:p>
          <a:p>
            <a:pPr marL="495300" indent="-35083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Aktuelle Anwendungen und Aspekte der Spieltheorie</a:t>
            </a:r>
          </a:p>
          <a:p>
            <a:pPr marL="495300" indent="-350838">
              <a:lnSpc>
                <a:spcPct val="130000"/>
              </a:lnSpc>
            </a:pPr>
            <a:endParaRPr lang="de-DE" sz="1200" b="0" dirty="0">
              <a:latin typeface="Frutiger Next LT W1G" pitchFamily="34" charset="0"/>
            </a:endParaRPr>
          </a:p>
          <a:p>
            <a:pPr marL="495300" indent="-350838">
              <a:lnSpc>
                <a:spcPct val="130000"/>
              </a:lnSpc>
            </a:pPr>
            <a:r>
              <a:rPr lang="de-DE" dirty="0">
                <a:latin typeface="Frutiger Next LT W1G" pitchFamily="34" charset="0"/>
              </a:rPr>
              <a:t>„Honors“-Seminare Bereich Wirtschaftsinformatik:</a:t>
            </a:r>
          </a:p>
          <a:p>
            <a:pPr marL="495300" indent="-35083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Big Data – Big Knowledge?</a:t>
            </a:r>
          </a:p>
          <a:p>
            <a:pPr marL="495300" indent="-350838">
              <a:lnSpc>
                <a:spcPct val="130000"/>
              </a:lnSpc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Forschungsmethoden in den Wirtschaftswissenschaften</a:t>
            </a:r>
          </a:p>
          <a:p>
            <a:pPr marL="0" indent="0">
              <a:lnSpc>
                <a:spcPct val="130000"/>
              </a:lnSpc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Picture 4" descr="Y:\Elektronische Honorsverwaltung\Svenja\Mentorentag\IMG_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789" y="3284984"/>
            <a:ext cx="1836174" cy="27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35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„Honors“-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Seminar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“-</a:t>
            </a:r>
            <a:r>
              <a:rPr lang="de-DE" dirty="0">
                <a:latin typeface="Frutiger Next LT W1G" pitchFamily="34" charset="0"/>
              </a:rPr>
              <a:t>Projekt</a:t>
            </a:r>
            <a:r>
              <a:rPr lang="de-DE" b="0" dirty="0"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Pflichtpraktikum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die Teilnahme 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Exkursionen, Fachvorträgen und Workshops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„Honors“-Projekt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920880" cy="4617138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 </a:t>
            </a:r>
            <a:r>
              <a:rPr lang="de-DE" dirty="0">
                <a:latin typeface="Frutiger Next LT W1G" pitchFamily="34" charset="0"/>
              </a:rPr>
              <a:t>6 Kreditpunkte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Muss </a:t>
            </a:r>
            <a:r>
              <a:rPr lang="de-DE" dirty="0">
                <a:latin typeface="Frutiger Next LT W1G" pitchFamily="34" charset="0"/>
              </a:rPr>
              <a:t>nicht an der Universität Regensburg </a:t>
            </a:r>
            <a:r>
              <a:rPr lang="de-DE" b="0" dirty="0">
                <a:latin typeface="Frutiger Next LT W1G" pitchFamily="34" charset="0"/>
              </a:rPr>
              <a:t>abgelegt werden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Angebot: </a:t>
            </a:r>
            <a:r>
              <a:rPr lang="de-DE" b="0" dirty="0">
                <a:latin typeface="Frutiger Next LT W1G" pitchFamily="34" charset="0"/>
              </a:rPr>
              <a:t>laufende Ausschreibungen durch uns, gerne aber auch eigene Vorschläge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Projektinhalte: sehr flexibel (z.B. Literaturstudium mit schriftlicher Arbeit / Mitarbeit an einem Forschungsprojekt / Praxisprojekt)</a:t>
            </a:r>
            <a:endParaRPr lang="de-DE" b="0" dirty="0">
              <a:latin typeface="Frutiger Next LT W1G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Interdisziplinär</a:t>
            </a:r>
            <a:r>
              <a:rPr lang="de-DE" b="0" dirty="0">
                <a:latin typeface="Frutiger Next LT W1G" pitchFamily="34" charset="0"/>
              </a:rPr>
              <a:t> belegbar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Informationen: </a:t>
            </a:r>
            <a:r>
              <a:rPr lang="de-DE" b="0" dirty="0">
                <a:latin typeface="Frutiger Next LT W1G" pitchFamily="34" charset="0"/>
              </a:rPr>
              <a:t>„Honors“-Homepage sowie durch die Assistenten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03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dirty="0">
                <a:latin typeface="Frutiger Next LT W1G" pitchFamily="34" charset="0"/>
              </a:rPr>
              <a:t>Beispiele „Honors“-Projekte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1980214"/>
            <a:ext cx="5904656" cy="4617138"/>
          </a:xfrm>
        </p:spPr>
        <p:txBody>
          <a:bodyPr/>
          <a:lstStyle/>
          <a:p>
            <a:pPr marL="361950" indent="-361950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Optimierung eines Produkttestdesigns für die optische Gestaltung einer Produktvariation in Zusammenarbeit mit Faber-</a:t>
            </a:r>
            <a:r>
              <a:rPr lang="de-DE" b="0" dirty="0" err="1">
                <a:latin typeface="Frutiger Next LT W1G" pitchFamily="34" charset="0"/>
              </a:rPr>
              <a:t>Castell</a:t>
            </a:r>
            <a:endParaRPr lang="de-DE" b="0" dirty="0">
              <a:latin typeface="Frutiger Next LT W1G" pitchFamily="34" charset="0"/>
            </a:endParaRPr>
          </a:p>
          <a:p>
            <a:pPr marL="361950" indent="-361950">
              <a:lnSpc>
                <a:spcPct val="130000"/>
              </a:lnSpc>
              <a:buFont typeface="Arial" charset="0"/>
              <a:buChar char="•"/>
            </a:pPr>
            <a:endParaRPr lang="de-DE" sz="1200" b="0" dirty="0">
              <a:latin typeface="Frutiger Next LT W1G" pitchFamily="34" charset="0"/>
            </a:endParaRPr>
          </a:p>
          <a:p>
            <a:pPr marL="361950" indent="-361950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Kosten-Nutzen-Analyse des Ehrenamtes in Zusammenarbeit mit Non-Profit-Organisationen der Stadt Regensburg</a:t>
            </a:r>
          </a:p>
          <a:p>
            <a:pPr marL="361950" indent="-361950">
              <a:lnSpc>
                <a:spcPct val="130000"/>
              </a:lnSpc>
              <a:buFont typeface="Arial" charset="0"/>
              <a:buChar char="•"/>
            </a:pPr>
            <a:endParaRPr lang="de-DE" sz="1200" b="0" dirty="0">
              <a:latin typeface="Frutiger Next LT W1G" pitchFamily="34" charset="0"/>
            </a:endParaRPr>
          </a:p>
          <a:p>
            <a:pPr marL="361950" indent="-361950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Erstellung einer Prozesslandkarte für die Burda Digital Systems GmbH und die </a:t>
            </a:r>
            <a:r>
              <a:rPr lang="de-DE" b="0" dirty="0" err="1">
                <a:latin typeface="Frutiger Next LT W1G" pitchFamily="34" charset="0"/>
              </a:rPr>
              <a:t>Valiton</a:t>
            </a:r>
            <a:r>
              <a:rPr lang="de-DE" b="0" dirty="0">
                <a:latin typeface="Frutiger Next LT W1G" pitchFamily="34" charset="0"/>
              </a:rPr>
              <a:t> GmbH</a:t>
            </a:r>
          </a:p>
          <a:p>
            <a:pPr marL="361950" indent="-361950">
              <a:lnSpc>
                <a:spcPct val="130000"/>
              </a:lnSpc>
              <a:buFont typeface="Arial" charset="0"/>
              <a:buChar char="•"/>
            </a:pPr>
            <a:endParaRPr lang="de-DE" sz="1200" b="0" dirty="0">
              <a:latin typeface="Frutiger Next LT W1G" pitchFamily="34" charset="0"/>
            </a:endParaRPr>
          </a:p>
          <a:p>
            <a:pPr marL="361950" indent="-361950">
              <a:lnSpc>
                <a:spcPct val="130000"/>
              </a:lnSpc>
              <a:buFont typeface="Arial" charset="0"/>
              <a:buChar char="•"/>
            </a:pPr>
            <a:r>
              <a:rPr lang="de-DE" b="0" dirty="0">
                <a:latin typeface="Frutiger Next LT W1G" pitchFamily="34" charset="0"/>
              </a:rPr>
              <a:t>Benchmarking-Projekt im Servicebereich der Firma IFEMA  im Rahmen des strategischen Plans</a:t>
            </a:r>
          </a:p>
          <a:p>
            <a:pPr marL="176213" indent="-176213">
              <a:lnSpc>
                <a:spcPct val="130000"/>
              </a:lnSpc>
              <a:buFont typeface="Arial" charset="0"/>
              <a:buChar char="•"/>
            </a:pPr>
            <a:endParaRPr lang="de-DE" b="0" dirty="0">
              <a:latin typeface="Frutiger Next LT W1G" pitchFamily="34" charset="0"/>
            </a:endParaRP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Picture 3" descr="D:\2007_McKinsey Skill-Workshop\IMG_5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97819"/>
            <a:ext cx="1675819" cy="11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2004_Workshop McKinsey\DSCF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270" y="4609057"/>
            <a:ext cx="1681362" cy="126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98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„Honors“-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Seminar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Projekt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ein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“-</a:t>
            </a:r>
            <a:r>
              <a:rPr lang="de-DE" dirty="0">
                <a:latin typeface="Frutiger Next LT W1G" pitchFamily="34" charset="0"/>
              </a:rPr>
              <a:t>Pflichtpraktikum</a:t>
            </a:r>
            <a:r>
              <a:rPr lang="de-DE" b="0" dirty="0"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die Teilnahme 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Exkursionen, Fachvorträgen und Workshops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„Honors“-Praktikum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 </a:t>
            </a:r>
            <a:r>
              <a:rPr lang="de-DE" dirty="0">
                <a:latin typeface="Frutiger Next LT W1G" pitchFamily="34" charset="0"/>
              </a:rPr>
              <a:t>4 Kreditpunkte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Kann, muss aber nicht, bei </a:t>
            </a:r>
            <a:r>
              <a:rPr lang="de-DE" dirty="0">
                <a:latin typeface="Frutiger Next LT W1G" pitchFamily="34" charset="0"/>
              </a:rPr>
              <a:t>„Honors“-Kooperationspartnern</a:t>
            </a:r>
            <a:r>
              <a:rPr lang="de-DE" b="0" dirty="0">
                <a:latin typeface="Frutiger Next LT W1G" pitchFamily="34" charset="0"/>
              </a:rPr>
              <a:t> abgelegt werden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Bewerbungen müssen </a:t>
            </a:r>
            <a:r>
              <a:rPr lang="de-DE" dirty="0">
                <a:latin typeface="Frutiger Next LT W1G" pitchFamily="34" charset="0"/>
              </a:rPr>
              <a:t>selbstständig organisiert </a:t>
            </a:r>
            <a:r>
              <a:rPr lang="de-DE" b="0" dirty="0">
                <a:latin typeface="Frutiger Next LT W1G" pitchFamily="34" charset="0"/>
              </a:rPr>
              <a:t>werden (Kontaktherstellung ggf. über Professoren)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Dauer: </a:t>
            </a:r>
            <a:r>
              <a:rPr lang="de-DE" b="0" dirty="0">
                <a:latin typeface="Frutiger Next LT W1G" pitchFamily="34" charset="0"/>
              </a:rPr>
              <a:t>mindestens sechs Wochen</a:t>
            </a: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18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„Honors“-Modul (Bachelor)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0214"/>
            <a:ext cx="7704856" cy="461713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dirty="0">
                <a:latin typeface="Frutiger Next LT W1G" pitchFamily="34" charset="0"/>
              </a:rPr>
              <a:t>Das zusätzliche „Honors“-Modul in den Bachelorstudiengängen umfasst 20 KP: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dirty="0">
              <a:latin typeface="Frutiger Next LT W1G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ein „Honors“-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Seminar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(8 KP),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Projekt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(6 KP),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ein „</a:t>
            </a:r>
            <a:r>
              <a:rPr lang="de-DE" b="0" dirty="0" err="1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Honors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“-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Pflichtpraktikum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 (4 KP) und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de-DE" b="0" dirty="0">
                <a:latin typeface="Frutiger Next LT W1G" pitchFamily="34" charset="0"/>
              </a:rPr>
              <a:t> die Teilnahme an </a:t>
            </a:r>
            <a:r>
              <a:rPr lang="de-DE" dirty="0">
                <a:latin typeface="Frutiger Next LT W1G" pitchFamily="34" charset="0"/>
              </a:rPr>
              <a:t>Exkursionen, Fachvorträgen und Workshops</a:t>
            </a:r>
            <a:r>
              <a:rPr lang="de-DE" b="0" dirty="0">
                <a:latin typeface="Frutiger Next LT W1G" pitchFamily="34" charset="0"/>
              </a:rPr>
              <a:t> (2 KP)</a:t>
            </a:r>
          </a:p>
          <a:p>
            <a:pPr marL="0" indent="0" eaLnBrk="1" hangingPunct="1">
              <a:defRPr/>
            </a:pPr>
            <a:endParaRPr lang="de-DE" dirty="0">
              <a:latin typeface="Frutiger Next LT W1G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7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„Honors“-Elitestudiengänge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Struktur „Honors“-Bachelor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15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71463" indent="-271463">
              <a:lnSpc>
                <a:spcPct val="130000"/>
              </a:lnSpc>
              <a:spcBef>
                <a:spcPct val="20000"/>
              </a:spcBef>
              <a:tabLst>
                <a:tab pos="1528763" algn="l"/>
              </a:tabLst>
            </a:pPr>
            <a:r>
              <a:rPr lang="de-DE" dirty="0">
                <a:latin typeface="Frutiger Next LT W1G" pitchFamily="34" charset="0"/>
              </a:rPr>
              <a:t>„Honors“-Exkursionen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Umfasst </a:t>
            </a:r>
            <a:r>
              <a:rPr lang="de-DE" dirty="0">
                <a:latin typeface="Frutiger Next LT W1G" pitchFamily="34" charset="0"/>
              </a:rPr>
              <a:t>2 Kreditpunkte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Pflichtveranstaltungen: ein einmaliges Fehlen pro Semester bei einer Pflichtveranstaltung ist jedoch möglich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Relevante Veranstaltungen: </a:t>
            </a:r>
            <a:r>
              <a:rPr lang="de-DE" b="0" dirty="0">
                <a:latin typeface="Frutiger Next LT W1G" pitchFamily="34" charset="0"/>
              </a:rPr>
              <a:t>werden durch den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”-Ausschuss vor Semesterbeginn als verpflichtend benannt</a:t>
            </a:r>
          </a:p>
          <a:p>
            <a:pPr marL="0" indent="0" eaLnBrk="1" hangingPunct="1">
              <a:tabLst>
                <a:tab pos="1528763" algn="l"/>
              </a:tabLst>
            </a:pPr>
            <a:endParaRPr lang="de-DE" b="0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10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Beispiel “Honors“-Exkursionen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Deutsche Bank in Frankfurt(Main)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Europäische Zentralbank in Frankfurt(Main)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Deutsche Telekom und Bundestag in Berlin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Deutsche Post DHL/ DHL </a:t>
            </a:r>
            <a:r>
              <a:rPr lang="de-DE" b="0" dirty="0" err="1">
                <a:latin typeface="Frutiger Next LT W1G" pitchFamily="34" charset="0"/>
              </a:rPr>
              <a:t>Inhouse</a:t>
            </a:r>
            <a:r>
              <a:rPr lang="de-DE" b="0" dirty="0">
                <a:latin typeface="Frutiger Next LT W1G" pitchFamily="34" charset="0"/>
              </a:rPr>
              <a:t> Consulting in Bonn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BMW Group in München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Siemens Corporate Technology in München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Google in München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Ifo-Institut in München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Lupus Alpha (Investment Bank) in Frankfurt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Lufthansa in Frankfurt</a:t>
            </a:r>
          </a:p>
          <a:p>
            <a:pPr marL="361950" indent="-3619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Axel-Springer AG und Elbphilharmonie in Hamburg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5606C01F-B420-F144-A5B3-628AE7341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411760" cy="1808820"/>
          </a:xfrm>
          <a:prstGeom prst="rect">
            <a:avLst/>
          </a:prstGeom>
          <a:effectLst/>
        </p:spPr>
      </p:pic>
      <p:pic>
        <p:nvPicPr>
          <p:cNvPr id="6" name="Grafik 4">
            <a:extLst>
              <a:ext uri="{FF2B5EF4-FFF2-40B4-BE49-F238E27FC236}">
                <a16:creationId xmlns:a16="http://schemas.microsoft.com/office/drawing/2014/main" id="{B1D6D1B4-D434-204C-BD0B-07694DFBA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411760" cy="160619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966207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Semesterprogramm WS 2020/21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6516000" y="6592888"/>
            <a:ext cx="2133600" cy="365125"/>
          </a:xfrm>
        </p:spPr>
        <p:txBody>
          <a:bodyPr/>
          <a:lstStyle/>
          <a:p>
            <a:fld id="{5923034A-0855-4B66-9543-537159513586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ED863A-B74D-E947-80BF-95A9F2515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1923" r="587"/>
          <a:stretch/>
        </p:blipFill>
        <p:spPr>
          <a:xfrm>
            <a:off x="467543" y="2132856"/>
            <a:ext cx="82089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3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„Honors“-Elitestudiengänge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„Honors“-Bachelor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51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/>
          <a:lstStyle/>
          <a:p>
            <a:r>
              <a:rPr lang="de-DE" dirty="0">
                <a:latin typeface="Frutiger Next LT W1G" pitchFamily="34" charset="0"/>
              </a:rPr>
              <a:t>Verschiedenes: „Honors“- Partner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8840"/>
            <a:ext cx="7548563" cy="461803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dirty="0">
                <a:latin typeface="Frutiger Next LT W1G" pitchFamily="34" charset="0"/>
                <a:ea typeface="+mj-ea"/>
              </a:rPr>
              <a:t>Vernetzung mit der Praxis: Kooperationsfirmen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endParaRPr lang="de-DE" dirty="0">
              <a:latin typeface="Frutiger Next LT W1G Bold"/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3" name="Grafik 2" descr="Ein Bild, das Text, Flasche enthält.&#10;&#10;Automatisch generierte Beschreibung">
            <a:extLst>
              <a:ext uri="{FF2B5EF4-FFF2-40B4-BE49-F238E27FC236}">
                <a16:creationId xmlns:a16="http://schemas.microsoft.com/office/drawing/2014/main" id="{3C5B3E61-B1CC-46D8-9356-BC6EAD12C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2708920"/>
            <a:ext cx="5544616" cy="34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1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Verschiedenes: „</a:t>
            </a:r>
            <a:r>
              <a:rPr lang="de-DE" dirty="0" err="1">
                <a:latin typeface="Frutiger Next LT W1G" pitchFamily="34" charset="0"/>
              </a:rPr>
              <a:t>Honors</a:t>
            </a:r>
            <a:r>
              <a:rPr lang="de-DE" dirty="0">
                <a:latin typeface="Frutiger Next LT W1G" pitchFamily="34" charset="0"/>
              </a:rPr>
              <a:t>“-Mentoring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1600"/>
            <a:ext cx="7547867" cy="4617138"/>
          </a:xfrm>
        </p:spPr>
        <p:txBody>
          <a:bodyPr/>
          <a:lstStyle/>
          <a:p>
            <a:pPr marL="361950" indent="-3619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Mentoring durch Professoren und Führungskräfte aus der Wirtschaft </a:t>
            </a:r>
          </a:p>
          <a:p>
            <a:pPr marL="361950" indent="-3619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Insgesamt 142 Mentoren von 70 verschiedenen Unternehmen / Instituten im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“-Programm</a:t>
            </a:r>
          </a:p>
          <a:p>
            <a:pPr marL="361950" indent="-3619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Zurzeit 65 aktive Mentoren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02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dirty="0">
                <a:latin typeface="Frutiger Next LT W1G" pitchFamily="34" charset="0"/>
              </a:rPr>
              <a:t>Verschiedenes: Networking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6B0A2C-ADDE-4224-B554-A53A2A91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911600"/>
            <a:ext cx="7547867" cy="41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90500" indent="2667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65200" indent="-101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•"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655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600" dirty="0">
                <a:latin typeface="Frutiger Next LT W1G" pitchFamily="34" charset="0"/>
              </a:rPr>
              <a:t>„</a:t>
            </a:r>
            <a:r>
              <a:rPr lang="de-DE" sz="1600" dirty="0" err="1">
                <a:latin typeface="Frutiger Next LT W1G" pitchFamily="34" charset="0"/>
              </a:rPr>
              <a:t>Honors</a:t>
            </a:r>
            <a:r>
              <a:rPr lang="de-DE" sz="1600" dirty="0">
                <a:latin typeface="Frutiger Next LT W1G" pitchFamily="34" charset="0"/>
              </a:rPr>
              <a:t>“- Homepage: </a:t>
            </a:r>
            <a:r>
              <a:rPr lang="de-DE" sz="1600" b="0" dirty="0">
                <a:latin typeface="Frutiger Next LT W1G" pitchFamily="34" charset="0"/>
              </a:rPr>
              <a:t>Forum und Übersicht über die „</a:t>
            </a:r>
            <a:r>
              <a:rPr lang="de-DE" sz="1600" b="0" dirty="0" err="1">
                <a:latin typeface="Frutiger Next LT W1G" pitchFamily="34" charset="0"/>
              </a:rPr>
              <a:t>Honors</a:t>
            </a:r>
            <a:r>
              <a:rPr lang="de-DE" sz="1600" b="0" dirty="0">
                <a:latin typeface="Frutiger Next LT W1G" pitchFamily="34" charset="0"/>
              </a:rPr>
              <a:t>“-Studierenden und Alumni (</a:t>
            </a:r>
            <a:r>
              <a:rPr lang="de-DE" sz="1600" b="0" dirty="0">
                <a:latin typeface="Frutiger Next LT W1G" pitchFamily="34" charset="0"/>
                <a:hlinkClick r:id="rId2"/>
              </a:rPr>
              <a:t>www.honors.de</a:t>
            </a:r>
            <a:r>
              <a:rPr lang="de-DE" sz="1600" b="0" dirty="0">
                <a:latin typeface="Frutiger Next LT W1G" pitchFamily="34" charset="0"/>
              </a:rPr>
              <a:t>) </a:t>
            </a:r>
          </a:p>
          <a:p>
            <a:pPr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600" dirty="0">
                <a:latin typeface="Frutiger Next LT W1G" pitchFamily="34" charset="0"/>
              </a:rPr>
              <a:t>Roots e.V.: </a:t>
            </a:r>
            <a:r>
              <a:rPr lang="de-DE" sz="1600" b="0" dirty="0">
                <a:latin typeface="Frutiger Next LT W1G" pitchFamily="34" charset="0"/>
              </a:rPr>
              <a:t>Alumniverein der Wirtschaftswissenschaftlichen Fakultät (</a:t>
            </a:r>
            <a:r>
              <a:rPr lang="de-DE" sz="1600" b="0" dirty="0">
                <a:latin typeface="Frutiger Next LT W1G" pitchFamily="34" charset="0"/>
                <a:hlinkClick r:id="rId3"/>
              </a:rPr>
              <a:t>www.rootsev.de</a:t>
            </a:r>
            <a:r>
              <a:rPr lang="de-DE" sz="1600" b="0" dirty="0">
                <a:latin typeface="Frutiger Next LT W1G" pitchFamily="34" charset="0"/>
              </a:rPr>
              <a:t>)</a:t>
            </a:r>
            <a:endParaRPr lang="en-US" sz="1600" b="0" dirty="0">
              <a:latin typeface="Frutiger Next LT W1G" pitchFamily="34" charset="0"/>
            </a:endParaRPr>
          </a:p>
          <a:p>
            <a:pPr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600" dirty="0">
                <a:latin typeface="Frutiger Next LT W1G" pitchFamily="34" charset="0"/>
              </a:rPr>
              <a:t>Stammtische: </a:t>
            </a:r>
            <a:r>
              <a:rPr lang="de-DE" sz="1600" b="0" dirty="0">
                <a:latin typeface="Frutiger Next LT W1G" pitchFamily="34" charset="0"/>
              </a:rPr>
              <a:t>“</a:t>
            </a:r>
            <a:r>
              <a:rPr lang="de-DE" sz="1600" b="0" dirty="0" err="1">
                <a:latin typeface="Frutiger Next LT W1G" pitchFamily="34" charset="0"/>
              </a:rPr>
              <a:t>Honors</a:t>
            </a:r>
            <a:r>
              <a:rPr lang="de-DE" sz="1600" b="0" dirty="0">
                <a:latin typeface="Frutiger Next LT W1G" pitchFamily="34" charset="0"/>
              </a:rPr>
              <a:t>“-Stammtische und sonstige gesellige Veranstaltungen </a:t>
            </a:r>
          </a:p>
          <a:p>
            <a:pPr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600" dirty="0">
                <a:latin typeface="Frutiger Next LT W1G" pitchFamily="34" charset="0"/>
              </a:rPr>
              <a:t>Xing-Gruppe: </a:t>
            </a:r>
            <a:r>
              <a:rPr lang="de-DE" sz="1600" b="0" dirty="0">
                <a:latin typeface="Frutiger Next LT W1G" pitchFamily="34" charset="0"/>
              </a:rPr>
              <a:t>Eigene Gruppe des Elitenetzwerks Bayern auf </a:t>
            </a:r>
            <a:r>
              <a:rPr lang="de-DE" sz="1600" b="0" dirty="0">
                <a:latin typeface="Frutiger Next LT W1G" pitchFamily="34" charset="0"/>
                <a:hlinkClick r:id="rId4"/>
              </a:rPr>
              <a:t>www.xing.com</a:t>
            </a:r>
            <a:endParaRPr lang="de-DE" sz="1600" b="0" dirty="0">
              <a:latin typeface="Frutiger Next LT W1G" pitchFamily="34" charset="0"/>
            </a:endParaRPr>
          </a:p>
          <a:p>
            <a:pPr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600" dirty="0">
                <a:latin typeface="Frutiger Next LT W1G" pitchFamily="34" charset="0"/>
              </a:rPr>
              <a:t>ENB-Veranstaltungen: </a:t>
            </a:r>
            <a:r>
              <a:rPr lang="de-DE" sz="1600" b="0" dirty="0">
                <a:latin typeface="Frutiger Next LT W1G" pitchFamily="34" charset="0"/>
              </a:rPr>
              <a:t>Fächer- und universitätsübergreifende Treffen, z.B. die ENB-Mitgliedertagung oder der Elite-Cup</a:t>
            </a:r>
            <a:endParaRPr lang="en-US" sz="1600" b="0" dirty="0">
              <a:latin typeface="Frutiger Next LT W1G" pitchFamily="34" charset="0"/>
            </a:endParaRPr>
          </a:p>
          <a:p>
            <a:pPr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600" dirty="0">
                <a:latin typeface="Frutiger Next LT W1G" pitchFamily="34" charset="0"/>
              </a:rPr>
              <a:t>e-fellows: </a:t>
            </a:r>
            <a:r>
              <a:rPr lang="de-DE" sz="1600" b="0" dirty="0">
                <a:latin typeface="Frutiger Next LT W1G" pitchFamily="34" charset="0"/>
              </a:rPr>
              <a:t>Alle „Honors“-Studierenden werden in das Online-Stipendium „e-fellows“ aufgenommen (</a:t>
            </a:r>
            <a:r>
              <a:rPr lang="de-DE" sz="1600" b="0" dirty="0">
                <a:latin typeface="Frutiger Next LT W1G" pitchFamily="34" charset="0"/>
                <a:hlinkClick r:id="rId5"/>
              </a:rPr>
              <a:t>www.e-fellows.net</a:t>
            </a:r>
            <a:r>
              <a:rPr lang="de-DE" sz="1600" b="0" dirty="0">
                <a:latin typeface="Frutiger Next LT W1G" pitchFamily="34" charset="0"/>
              </a:rPr>
              <a:t>)</a:t>
            </a:r>
          </a:p>
          <a:p>
            <a:pPr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1600" dirty="0">
                <a:latin typeface="Frutiger Next LT W1G" pitchFamily="34" charset="0"/>
              </a:rPr>
              <a:t>„</a:t>
            </a:r>
            <a:r>
              <a:rPr lang="de-DE" sz="1600" dirty="0" err="1">
                <a:latin typeface="Frutiger Next LT W1G" pitchFamily="34" charset="0"/>
              </a:rPr>
              <a:t>Honors</a:t>
            </a:r>
            <a:r>
              <a:rPr lang="de-DE" sz="1600" dirty="0">
                <a:latin typeface="Frutiger Next LT W1G" pitchFamily="34" charset="0"/>
              </a:rPr>
              <a:t>“-Verein</a:t>
            </a:r>
            <a:endParaRPr lang="en-US" sz="1600" dirty="0"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72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de-DE" dirty="0">
                <a:latin typeface="Frutiger Next LT W1G" pitchFamily="34" charset="0"/>
              </a:rPr>
              <a:t>Kontakt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e-DE" dirty="0">
                <a:latin typeface="Frutiger Next LT W1G" pitchFamily="34" charset="0"/>
              </a:rPr>
              <a:t>Der „Honors“ Ausschuss:		</a:t>
            </a:r>
            <a:endParaRPr lang="de-DE" b="0" dirty="0">
              <a:latin typeface="Frutiger Next LT W1G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Prof. Dr. Michael Dowling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Prof. Dr. Lutz Arnold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Prof. Dr. Günther </a:t>
            </a:r>
            <a:r>
              <a:rPr lang="de-DE" b="0" dirty="0" err="1">
                <a:latin typeface="Frutiger Next LT W1G" pitchFamily="34" charset="0"/>
              </a:rPr>
              <a:t>Pernul</a:t>
            </a:r>
            <a:r>
              <a:rPr lang="de-DE" b="0" dirty="0">
                <a:latin typeface="Frutiger Next LT W1G" pitchFamily="34" charset="0"/>
              </a:rPr>
              <a:t> 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b="0" dirty="0">
                <a:latin typeface="Frutiger Next LT W1G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dirty="0">
                <a:latin typeface="Frutiger Next LT W1G" pitchFamily="34" charset="0"/>
              </a:rPr>
              <a:t>Die „Honors“-Koordinatoren:</a:t>
            </a:r>
            <a:endParaRPr lang="de-DE" b="0" dirty="0">
              <a:latin typeface="Frutiger Next LT W1G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Dr. Dr. Stefanie Steinhauser, BWL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Julia Oehler, BWL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Lars-Christopher </a:t>
            </a:r>
            <a:r>
              <a:rPr lang="de-DE" b="0" dirty="0" err="1">
                <a:latin typeface="Frutiger Next LT W1G" pitchFamily="34" charset="0"/>
              </a:rPr>
              <a:t>Schlereth</a:t>
            </a:r>
            <a:r>
              <a:rPr lang="de-DE" b="0" dirty="0">
                <a:latin typeface="Frutiger Next LT W1G" pitchFamily="34" charset="0"/>
              </a:rPr>
              <a:t>, VWL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Marietheres Dietz, WINFO			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de-DE" b="0" dirty="0">
              <a:latin typeface="Frutiger Next LT W1G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dirty="0">
                <a:latin typeface="Frutiger Next LT W1G" pitchFamily="34" charset="0"/>
              </a:rPr>
              <a:t>Weitere Informationen: </a:t>
            </a:r>
            <a:r>
              <a:rPr lang="de-DE" b="0" dirty="0">
                <a:latin typeface="Frutiger Next LT W1G" pitchFamily="34" charset="0"/>
              </a:rPr>
              <a:t>		</a:t>
            </a:r>
            <a:r>
              <a:rPr lang="de-DE" b="0" dirty="0">
                <a:solidFill>
                  <a:srgbClr val="00B0F0"/>
                </a:solidFill>
                <a:latin typeface="Frutiger Next LT W1G" pitchFamily="34" charset="0"/>
                <a:hlinkClick r:id="rId2"/>
              </a:rPr>
              <a:t>www.honors.de</a:t>
            </a:r>
            <a:endParaRPr lang="de-DE" b="0" dirty="0">
              <a:solidFill>
                <a:srgbClr val="00B0F0"/>
              </a:solidFill>
              <a:latin typeface="Frutiger Next LT W1G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b="0" dirty="0">
                <a:solidFill>
                  <a:srgbClr val="00B0F0"/>
                </a:solidFill>
                <a:latin typeface="Frutiger Next LT W1G" pitchFamily="34" charset="0"/>
              </a:rPr>
              <a:t>				</a:t>
            </a:r>
            <a:r>
              <a:rPr lang="de-DE" b="0" dirty="0">
                <a:solidFill>
                  <a:srgbClr val="00B0F0"/>
                </a:solidFill>
                <a:latin typeface="Frutiger Next LT W1G" pitchFamily="34" charset="0"/>
                <a:hlinkClick r:id="rId3"/>
              </a:rPr>
              <a:t>www.uni-regensburg.de</a:t>
            </a:r>
            <a:endParaRPr lang="de-DE" b="0" dirty="0">
              <a:solidFill>
                <a:srgbClr val="00B0F0"/>
              </a:solidFill>
              <a:latin typeface="Frutiger Next LT W1G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b="0" dirty="0">
                <a:solidFill>
                  <a:srgbClr val="00B0F0"/>
                </a:solidFill>
                <a:latin typeface="Frutiger Next LT W1G" pitchFamily="34" charset="0"/>
              </a:rPr>
              <a:t>				</a:t>
            </a:r>
            <a:r>
              <a:rPr lang="de-DE" b="0" dirty="0">
                <a:solidFill>
                  <a:srgbClr val="00B0F0"/>
                </a:solidFill>
                <a:latin typeface="Frutiger Next LT W1G" pitchFamily="34" charset="0"/>
                <a:hlinkClick r:id="rId4"/>
              </a:rPr>
              <a:t>www.elitenetzwerk-bayern.de</a:t>
            </a:r>
            <a:endParaRPr lang="de-DE" b="0" dirty="0">
              <a:solidFill>
                <a:srgbClr val="00B0F0"/>
              </a:solidFill>
              <a:latin typeface="Frutiger Next LT W1G" pitchFamily="34" charset="0"/>
            </a:endParaRPr>
          </a:p>
          <a:p>
            <a:pPr marL="742950" lvl="1" indent="-285750" algn="r">
              <a:lnSpc>
                <a:spcPct val="140000"/>
              </a:lnSpc>
              <a:tabLst>
                <a:tab pos="1528763" algn="l"/>
                <a:tab pos="4746625" algn="l"/>
                <a:tab pos="6569075" algn="l"/>
              </a:tabLst>
              <a:defRPr/>
            </a:pPr>
            <a:endParaRPr lang="de-DE" sz="2400" dirty="0">
              <a:latin typeface="Frutiger Next LT W1G" pitchFamily="34" charset="0"/>
            </a:endParaRP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29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„Honors“-Elitestudiengänge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„Honors“-Bachelor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6516000" y="6591600"/>
            <a:ext cx="2133600" cy="365125"/>
          </a:xfrm>
        </p:spPr>
        <p:txBody>
          <a:bodyPr/>
          <a:lstStyle/>
          <a:p>
            <a:fld id="{5923034A-0855-4B66-9543-53715951358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113"/>
            <a:ext cx="7129165" cy="415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003CA4F-00C7-0942-B300-69239FF8A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435944"/>
            <a:ext cx="7547867" cy="408880"/>
          </a:xfrm>
        </p:spPr>
        <p:txBody>
          <a:bodyPr/>
          <a:lstStyle/>
          <a:p>
            <a:r>
              <a:rPr lang="de-DE" dirty="0">
                <a:latin typeface="Frutiger Next LT W1G" pitchFamily="34" charset="0"/>
              </a:rPr>
              <a:t>Leitbild</a:t>
            </a:r>
          </a:p>
        </p:txBody>
      </p:sp>
    </p:spTree>
    <p:extLst>
      <p:ext uri="{BB962C8B-B14F-4D97-AF65-F5344CB8AC3E}">
        <p14:creationId xmlns:p14="http://schemas.microsoft.com/office/powerpoint/2010/main" val="14652110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„Honors“-Elitestudiengänge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„Honors“-Bachelor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16216" y="6592267"/>
            <a:ext cx="2133600" cy="365125"/>
          </a:xfrm>
        </p:spPr>
        <p:txBody>
          <a:bodyPr/>
          <a:lstStyle/>
          <a:p>
            <a:fld id="{5923034A-0855-4B66-9543-53715951358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5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5511" y="1412776"/>
            <a:ext cx="7548563" cy="407987"/>
          </a:xfrm>
        </p:spPr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„Honors“ als Teil des ENB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5831" y="2708101"/>
            <a:ext cx="2447925" cy="14398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Elitestudiengänge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71006" y="1987376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Elitenetzwerk Bayern (ENB)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3852094" y="4149775"/>
            <a:ext cx="1295400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3D8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t="35995" r="63138" b="20400"/>
          <a:stretch/>
        </p:blipFill>
        <p:spPr bwMode="auto">
          <a:xfrm>
            <a:off x="1155031" y="1820763"/>
            <a:ext cx="6833937" cy="44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5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rutiger Next LT W1G" pitchFamily="34" charset="0"/>
              </a:rPr>
              <a:t>Agenda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Leitbild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</a:rPr>
              <a:t>ENB – Elitenetzwerk Bayern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„Honors“-Elitestudiengänge (BWL, VWL, IVWL, WINFO)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itchFamily="34" charset="0"/>
                <a:ea typeface="+mn-ea"/>
              </a:rPr>
              <a:t>Überblick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Struktur „Honors“-Bachelor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Verschiedenes</a:t>
            </a:r>
          </a:p>
          <a:p>
            <a:pPr marL="1333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Frutiger Next LT W1G" pitchFamily="34" charset="0"/>
                <a:ea typeface="+mn-ea"/>
              </a:rPr>
              <a:t>Kontakt</a:t>
            </a:r>
          </a:p>
          <a:p>
            <a:pPr marL="908050" lvl="2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sz="2000" b="0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5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</a:rPr>
              <a:t>Grundsätzliches aus der PO</a:t>
            </a:r>
            <a:endParaRPr lang="de-DE" dirty="0">
              <a:latin typeface="Frutiger Next LT W1G" pitchFamily="34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Laut Prüfungsordnung auf </a:t>
            </a:r>
            <a:r>
              <a:rPr lang="de-DE" dirty="0">
                <a:latin typeface="Frutiger Next LT W1G" pitchFamily="34" charset="0"/>
              </a:rPr>
              <a:t>3 Fachsemester </a:t>
            </a:r>
            <a:r>
              <a:rPr lang="de-DE" b="0" dirty="0">
                <a:latin typeface="Frutiger Next LT W1G" pitchFamily="34" charset="0"/>
              </a:rPr>
              <a:t>ausgelegt </a:t>
            </a:r>
            <a:endParaRPr lang="de-DE" sz="1100" b="0" dirty="0">
              <a:latin typeface="Frutiger Next LT W1G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Muss mit einer </a:t>
            </a:r>
            <a:r>
              <a:rPr lang="de-DE" dirty="0">
                <a:latin typeface="Frutiger Next LT W1G" pitchFamily="34" charset="0"/>
              </a:rPr>
              <a:t>Gesamtnote von 2,3 oder besser </a:t>
            </a:r>
            <a:r>
              <a:rPr lang="de-DE" b="0" dirty="0">
                <a:latin typeface="Frutiger Next LT W1G" pitchFamily="34" charset="0"/>
              </a:rPr>
              <a:t>abgeschlossen werden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e-DE" b="0" dirty="0">
                <a:latin typeface="Frutiger Next LT W1G" pitchFamily="34" charset="0"/>
              </a:rPr>
              <a:t>„Honors“-Modul (20 KP) zusätzlich zu regulären Modulen und Seminaren</a:t>
            </a:r>
          </a:p>
          <a:p>
            <a:pPr marL="0" indent="0" eaLnBrk="1" hangingPunct="1">
              <a:defRPr/>
            </a:pPr>
            <a:endParaRPr lang="de-DE" b="0" dirty="0">
              <a:latin typeface="Frutiger Next LT W1G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90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/>
          <a:lstStyle/>
          <a:p>
            <a:pPr eaLnBrk="1" hangingPunct="1"/>
            <a:r>
              <a:rPr lang="de-DE" dirty="0">
                <a:latin typeface="Frutiger Next LT W1G" pitchFamily="34" charset="0"/>
                <a:cs typeface="Arial" charset="0"/>
              </a:rPr>
              <a:t>„Honors“ Bachelor: Struktur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79613"/>
            <a:ext cx="7548563" cy="4618037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Frutiger Next LT W1G" pitchFamily="34" charset="0"/>
              </a:rPr>
              <a:t>Das „</a:t>
            </a:r>
            <a:r>
              <a:rPr lang="de-DE" b="0" dirty="0" err="1">
                <a:latin typeface="Frutiger Next LT W1G" pitchFamily="34" charset="0"/>
              </a:rPr>
              <a:t>Honors</a:t>
            </a:r>
            <a:r>
              <a:rPr lang="de-DE" b="0" dirty="0">
                <a:latin typeface="Frutiger Next LT W1G" pitchFamily="34" charset="0"/>
              </a:rPr>
              <a:t>"-Bachelor-Programm setzt sich aus drei Blöcken zusammen: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30"/>
          <a:stretch/>
        </p:blipFill>
        <p:spPr bwMode="auto">
          <a:xfrm>
            <a:off x="2148005" y="2511726"/>
            <a:ext cx="4847990" cy="375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919984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C6C6C6"/>
      </a:lt2>
      <a:accent1>
        <a:srgbClr val="8E8E8E"/>
      </a:accent1>
      <a:accent2>
        <a:srgbClr val="C6C6C6"/>
      </a:accent2>
      <a:accent3>
        <a:srgbClr val="FFFFFF"/>
      </a:accent3>
      <a:accent4>
        <a:srgbClr val="000000"/>
      </a:accent4>
      <a:accent5>
        <a:srgbClr val="C6C6C6"/>
      </a:accent5>
      <a:accent6>
        <a:srgbClr val="B3B3B3"/>
      </a:accent6>
      <a:hlink>
        <a:srgbClr val="8E8E8E"/>
      </a:hlink>
      <a:folHlink>
        <a:srgbClr val="C6C6C6"/>
      </a:folHlink>
    </a:clrScheme>
    <a:fontScheme name="Leere Prä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C6C6C6"/>
        </a:lt2>
        <a:accent1>
          <a:srgbClr val="8E8E8E"/>
        </a:accent1>
        <a:accent2>
          <a:srgbClr val="C6C6C6"/>
        </a:accent2>
        <a:accent3>
          <a:srgbClr val="FFFFFF"/>
        </a:accent3>
        <a:accent4>
          <a:srgbClr val="000000"/>
        </a:accent4>
        <a:accent5>
          <a:srgbClr val="C6C6C6"/>
        </a:accent5>
        <a:accent6>
          <a:srgbClr val="B3B3B3"/>
        </a:accent6>
        <a:hlink>
          <a:srgbClr val="8E8E8E"/>
        </a:hlink>
        <a:folHlink>
          <a:srgbClr val="C6C6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1185</Words>
  <Application>Microsoft Macintosh PowerPoint</Application>
  <PresentationFormat>On-screen Show (4:3)</PresentationFormat>
  <Paragraphs>202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Frutiger Next LT W1G</vt:lpstr>
      <vt:lpstr>Frutiger Next LT W1G Bold</vt:lpstr>
      <vt:lpstr>Times</vt:lpstr>
      <vt:lpstr>Verdana</vt:lpstr>
      <vt:lpstr>Wingdings</vt:lpstr>
      <vt:lpstr>Leere Präsentation</vt:lpstr>
      <vt:lpstr>Das „Honors“-Programm an der  Fakultät für Wirtschaftswissenschaften der Universität Regensburg</vt:lpstr>
      <vt:lpstr>Agenda</vt:lpstr>
      <vt:lpstr>Agenda</vt:lpstr>
      <vt:lpstr>Leitbild</vt:lpstr>
      <vt:lpstr>Agenda</vt:lpstr>
      <vt:lpstr>„Honors“ als Teil des ENB</vt:lpstr>
      <vt:lpstr>Agenda</vt:lpstr>
      <vt:lpstr>Grundsätzliches aus der PO</vt:lpstr>
      <vt:lpstr>„Honors“ Bachelor: Struktur</vt:lpstr>
      <vt:lpstr>„Honors“-Modul (Bachelor)</vt:lpstr>
      <vt:lpstr>„Honors“-Modul (Bachelor)</vt:lpstr>
      <vt:lpstr>„Honors“-Seminar</vt:lpstr>
      <vt:lpstr>Beispiele „Honors“-Seminare</vt:lpstr>
      <vt:lpstr>„Honors“-Modul (Bachelor)</vt:lpstr>
      <vt:lpstr>„Honors“-Projekt</vt:lpstr>
      <vt:lpstr>Beispiele „Honors“-Projekte</vt:lpstr>
      <vt:lpstr>„Honors“-Modul (Bachelor)</vt:lpstr>
      <vt:lpstr>„Honors“-Praktikum</vt:lpstr>
      <vt:lpstr>„Honors“-Modul (Bachelor)</vt:lpstr>
      <vt:lpstr>„Honors“-Exkursionen</vt:lpstr>
      <vt:lpstr>Beispiel “Honors“-Exkursionen</vt:lpstr>
      <vt:lpstr>Semesterprogramm WS 2020/21</vt:lpstr>
      <vt:lpstr>Agenda</vt:lpstr>
      <vt:lpstr>Verschiedenes: „Honors“- Partner</vt:lpstr>
      <vt:lpstr>Verschiedenes: „Honors“-Mentoring</vt:lpstr>
      <vt:lpstr>Verschiedenes: Networking</vt:lpstr>
      <vt:lpstr>Kontakt</vt:lpstr>
    </vt:vector>
  </TitlesOfParts>
  <Company>뿿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iMac G5</dc:creator>
  <cp:lastModifiedBy>flm27440</cp:lastModifiedBy>
  <cp:revision>232</cp:revision>
  <dcterms:created xsi:type="dcterms:W3CDTF">2009-06-19T14:00:58Z</dcterms:created>
  <dcterms:modified xsi:type="dcterms:W3CDTF">2020-12-02T20:57:18Z</dcterms:modified>
</cp:coreProperties>
</file>