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329" r:id="rId4"/>
    <p:sldId id="333" r:id="rId5"/>
    <p:sldId id="330" r:id="rId6"/>
    <p:sldId id="261" r:id="rId7"/>
    <p:sldId id="332" r:id="rId8"/>
    <p:sldId id="262" r:id="rId9"/>
    <p:sldId id="265" r:id="rId10"/>
    <p:sldId id="268" r:id="rId11"/>
    <p:sldId id="331" r:id="rId12"/>
    <p:sldId id="325" r:id="rId13"/>
    <p:sldId id="319" r:id="rId14"/>
    <p:sldId id="320" r:id="rId15"/>
    <p:sldId id="321" r:id="rId16"/>
    <p:sldId id="328" r:id="rId17"/>
    <p:sldId id="276" r:id="rId18"/>
    <p:sldId id="296" r:id="rId19"/>
    <p:sldId id="326" r:id="rId20"/>
    <p:sldId id="327" r:id="rId21"/>
  </p:sldIdLst>
  <p:sldSz cx="9144000" cy="6858000" type="screen4x3"/>
  <p:notesSz cx="6797675" cy="987425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60">
          <p15:clr>
            <a:srgbClr val="A4A3A4"/>
          </p15:clr>
        </p15:guide>
        <p15:guide id="2" orient="horz" pos="3840">
          <p15:clr>
            <a:srgbClr val="A4A3A4"/>
          </p15:clr>
        </p15:guide>
        <p15:guide id="3" pos="2880">
          <p15:clr>
            <a:srgbClr val="A4A3A4"/>
          </p15:clr>
        </p15:guide>
        <p15:guide id="4" pos="847">
          <p15:clr>
            <a:srgbClr val="A4A3A4"/>
          </p15:clr>
        </p15:guide>
        <p15:guide id="5" pos="4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8F"/>
    <a:srgbClr val="D8E5F4"/>
    <a:srgbClr val="FF7C80"/>
    <a:srgbClr val="0087B2"/>
    <a:srgbClr val="416224"/>
    <a:srgbClr val="009B77"/>
    <a:srgbClr val="1D3F4B"/>
    <a:srgbClr val="564E6F"/>
    <a:srgbClr val="ECBC00"/>
    <a:srgbClr val="5F0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8" autoAdjust="0"/>
  </p:normalViewPr>
  <p:slideViewPr>
    <p:cSldViewPr>
      <p:cViewPr varScale="1">
        <p:scale>
          <a:sx n="121" d="100"/>
          <a:sy n="121" d="100"/>
        </p:scale>
        <p:origin x="1236" y="90"/>
      </p:cViewPr>
      <p:guideLst>
        <p:guide orient="horz" pos="3960"/>
        <p:guide orient="horz" pos="3840"/>
        <p:guide pos="2880"/>
        <p:guide pos="847"/>
        <p:guide pos="49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08" y="-78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8" y="4690269"/>
            <a:ext cx="4984962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538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380538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7605245-17F7-4A4A-B655-06C05DA992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81983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/>
          </a:p>
        </p:txBody>
      </p:sp>
      <p:sp>
        <p:nvSpPr>
          <p:cNvPr id="5222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996B60-91B8-47F0-9783-6052ED747CE0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7355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05245-17F7-4A4A-B655-06C05DA992E3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027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 smtClean="0"/>
              <a:t>Offizieller Start des „Honors“-Programms im SS 2003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 smtClean="0"/>
              <a:t>Deutschlandweite Diskussion über Eliteförderung 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 smtClean="0"/>
              <a:t>Bayerische Eliteakademie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 smtClean="0"/>
              <a:t>Elitenetzwerk Bayern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 smtClean="0"/>
              <a:t>Eliteuniversitäten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 smtClean="0"/>
              <a:t>Private Initiativen wie das ESMT in Berlin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 smtClean="0"/>
              <a:t>Aufnahme in das Elitenetzwerk Bayern im SS 2004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 smtClean="0"/>
              <a:t>Umwandlung des Programms in Diplom „Honors“-Elitestudiengänge (BWL, VWL, IVWL, WI)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 smtClean="0"/>
              <a:t>Förderung durch das Wissenschaftsministerium (circa 1 Mio. €) 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 smtClean="0"/>
              <a:t>Start des „Honors“- Bachelor im SS 2007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 smtClean="0"/>
              <a:t>Begutachtung durch das ENB im Jahr 2008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 smtClean="0"/>
              <a:t>weitere Förderung von 1 Mio. € bis September 2014</a:t>
            </a:r>
          </a:p>
          <a:p>
            <a:pPr lvl="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 smtClean="0">
                <a:solidFill>
                  <a:srgbClr val="000000"/>
                </a:solidFill>
              </a:rPr>
              <a:t>Evaluation durch das ENB im Jahr 2017</a:t>
            </a:r>
            <a:endParaRPr lang="de-DE" sz="140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05245-17F7-4A4A-B655-06C05DA992E3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2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7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25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007"/>
              <a:ext cx="3065" cy="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5"/>
            <p:cNvSpPr>
              <a:spLocks noChangeArrowheads="1"/>
            </p:cNvSpPr>
            <p:nvPr userDrawn="1"/>
          </p:nvSpPr>
          <p:spPr bwMode="auto">
            <a:xfrm>
              <a:off x="2" y="0"/>
              <a:ext cx="5758" cy="288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endParaRPr lang="de-DE"/>
            </a:p>
          </p:txBody>
        </p:sp>
      </p:grpSp>
      <p:pic>
        <p:nvPicPr>
          <p:cNvPr id="7" name="Bild 2" descr="Honor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496024"/>
            <a:ext cx="3529013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 userDrawn="1"/>
        </p:nvSpPr>
        <p:spPr>
          <a:xfrm>
            <a:off x="3143250" y="4572000"/>
            <a:ext cx="6000750" cy="928688"/>
          </a:xfrm>
          <a:prstGeom prst="rect">
            <a:avLst/>
          </a:prstGeom>
          <a:solidFill>
            <a:srgbClr val="003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040509" y="2204864"/>
            <a:ext cx="5995987" cy="385762"/>
          </a:xfrm>
        </p:spPr>
        <p:txBody>
          <a:bodyPr/>
          <a:lstStyle>
            <a:lvl1pPr>
              <a:lnSpc>
                <a:spcPts val="3000"/>
              </a:lnSpc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514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040509" y="2662064"/>
            <a:ext cx="5995987" cy="381000"/>
          </a:xfrm>
        </p:spPr>
        <p:txBody>
          <a:bodyPr/>
          <a:lstStyle>
            <a:lvl1pPr>
              <a:lnSpc>
                <a:spcPts val="3000"/>
              </a:lnSpc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Untertitelformat bearbeiten</a:t>
            </a:r>
          </a:p>
        </p:txBody>
      </p:sp>
      <p:sp>
        <p:nvSpPr>
          <p:cNvPr id="9" name="Rectangle 22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040063" y="3306763"/>
            <a:ext cx="5995987" cy="914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Prof. Dr. Michael Dowling,  Prof. Dr. Lutz Arnold, Prof. Dr. Günther Pernul 16. November 2011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16216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5923034A-0855-4B66-9543-5371595135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5763" y="1652588"/>
            <a:ext cx="1797050" cy="487203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344613" y="1652588"/>
            <a:ext cx="5238750" cy="4872037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16216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5923034A-0855-4B66-9543-5371595135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1435944"/>
            <a:ext cx="7547867" cy="40888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1980214"/>
            <a:ext cx="7547867" cy="4617138"/>
          </a:xfrm>
        </p:spPr>
        <p:txBody>
          <a:bodyPr/>
          <a:lstStyle>
            <a:lvl1pPr>
              <a:lnSpc>
                <a:spcPts val="3000"/>
              </a:lnSpc>
              <a:defRPr b="1">
                <a:latin typeface="Arial" pitchFamily="34" charset="0"/>
                <a:cs typeface="Arial" pitchFamily="34" charset="0"/>
              </a:defRPr>
            </a:lvl1pPr>
            <a:lvl2pPr>
              <a:lnSpc>
                <a:spcPts val="2400"/>
              </a:lnSpc>
              <a:spcAft>
                <a:spcPts val="0"/>
              </a:spcAft>
              <a:defRPr b="0">
                <a:latin typeface="Arial" pitchFamily="34" charset="0"/>
                <a:cs typeface="Arial" pitchFamily="34" charset="0"/>
              </a:defRPr>
            </a:lvl2pPr>
            <a:lvl3pPr>
              <a:lnSpc>
                <a:spcPts val="2400"/>
              </a:lnSpc>
              <a:defRPr b="0">
                <a:latin typeface="Arial" pitchFamily="34" charset="0"/>
                <a:cs typeface="Arial" pitchFamily="34" charset="0"/>
              </a:defRPr>
            </a:lvl3pPr>
            <a:lvl4pPr>
              <a:lnSpc>
                <a:spcPts val="2400"/>
              </a:lnSpc>
              <a:defRPr b="0">
                <a:latin typeface="Arial" pitchFamily="34" charset="0"/>
                <a:cs typeface="Arial" pitchFamily="34" charset="0"/>
              </a:defRPr>
            </a:lvl4pPr>
            <a:lvl5pPr>
              <a:lnSpc>
                <a:spcPts val="2400"/>
              </a:lnSpc>
              <a:defRPr b="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16216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5923034A-0855-4B66-9543-5371595135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16216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5923034A-0855-4B66-9543-5371595135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44613" y="2562225"/>
            <a:ext cx="3517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14913" y="2562225"/>
            <a:ext cx="3517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16216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5923034A-0855-4B66-9543-5371595135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516216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5923034A-0855-4B66-9543-5371595135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16216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5923034A-0855-4B66-9543-5371595135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1436688"/>
            <a:ext cx="756126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989138"/>
            <a:ext cx="756126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2052" name="Picture 18" descr="Bild3_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7950" y="115888"/>
            <a:ext cx="244475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3" name="Group 9"/>
          <p:cNvGrpSpPr>
            <a:grpSpLocks noChangeAspect="1"/>
          </p:cNvGrpSpPr>
          <p:nvPr userDrawn="1"/>
        </p:nvGrpSpPr>
        <p:grpSpPr bwMode="auto">
          <a:xfrm>
            <a:off x="1331913" y="0"/>
            <a:ext cx="7812087" cy="461963"/>
            <a:chOff x="850" y="0"/>
            <a:chExt cx="4058" cy="254"/>
          </a:xfrm>
        </p:grpSpPr>
        <p:sp>
          <p:nvSpPr>
            <p:cNvPr id="1032" name="Rectangle 10"/>
            <p:cNvSpPr>
              <a:spLocks noChangeAspect="1" noChangeArrowheads="1"/>
            </p:cNvSpPr>
            <p:nvPr userDrawn="1"/>
          </p:nvSpPr>
          <p:spPr bwMode="auto">
            <a:xfrm>
              <a:off x="850" y="0"/>
              <a:ext cx="2029" cy="25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033" name="Rectangle 11"/>
            <p:cNvSpPr>
              <a:spLocks noChangeAspect="1" noChangeArrowheads="1"/>
            </p:cNvSpPr>
            <p:nvPr userDrawn="1"/>
          </p:nvSpPr>
          <p:spPr bwMode="auto">
            <a:xfrm>
              <a:off x="2879" y="0"/>
              <a:ext cx="2029" cy="254"/>
            </a:xfrm>
            <a:prstGeom prst="rect">
              <a:avLst/>
            </a:prstGeom>
            <a:solidFill>
              <a:srgbClr val="003D8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16216" y="6592267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5923034A-0855-4B66-9543-53715951358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Bild 2" descr="Honors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24475" y="893763"/>
            <a:ext cx="126365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2"/>
          <p:cNvSpPr txBox="1"/>
          <p:nvPr userDrawn="1"/>
        </p:nvSpPr>
        <p:spPr>
          <a:xfrm>
            <a:off x="5237324" y="675444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de-DE" sz="1000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Fakultät für Wirtschaftswissenschaften</a:t>
            </a:r>
          </a:p>
          <a:p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ts val="2600"/>
        </a:lnSpc>
        <a:spcBef>
          <a:spcPts val="1200"/>
        </a:spcBef>
        <a:spcAft>
          <a:spcPct val="0"/>
        </a:spcAft>
        <a:defRPr sz="20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ts val="2600"/>
        </a:lnSpc>
        <a:spcBef>
          <a:spcPts val="120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ts val="2600"/>
        </a:lnSpc>
        <a:spcBef>
          <a:spcPts val="120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ts val="2600"/>
        </a:lnSpc>
        <a:spcBef>
          <a:spcPts val="120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ts val="2600"/>
        </a:lnSpc>
        <a:spcBef>
          <a:spcPts val="120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90500" indent="266700" algn="l" rtl="0" eaLnBrk="0" fontAlgn="base" hangingPunct="0">
        <a:lnSpc>
          <a:spcPts val="2400"/>
        </a:lnSpc>
        <a:spcBef>
          <a:spcPts val="6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965200" indent="-101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655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fontAlgn="base">
        <a:lnSpc>
          <a:spcPts val="24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ts val="24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ts val="24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ts val="2400"/>
        </a:lnSpc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onors.de/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3572446"/>
            <a:ext cx="6019800" cy="72065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b="1" dirty="0" smtClean="0">
                <a:solidFill>
                  <a:schemeClr val="accent3"/>
                </a:solidFill>
              </a:rPr>
              <a:t>Dr. Dr. Stefanie Steinhauser</a:t>
            </a:r>
            <a:endParaRPr lang="de-DE" b="1" dirty="0">
              <a:solidFill>
                <a:schemeClr val="accent3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de-DE" dirty="0" smtClean="0">
                <a:solidFill>
                  <a:schemeClr val="bg1"/>
                </a:solidFill>
              </a:rPr>
              <a:t>05</a:t>
            </a:r>
            <a:r>
              <a:rPr lang="de-DE" dirty="0" smtClean="0">
                <a:solidFill>
                  <a:schemeClr val="bg1"/>
                </a:solidFill>
              </a:rPr>
              <a:t>.12.2018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24200" y="2565400"/>
            <a:ext cx="6002338" cy="385763"/>
          </a:xfrm>
        </p:spPr>
        <p:txBody>
          <a:bodyPr/>
          <a:lstStyle/>
          <a:p>
            <a:pPr eaLnBrk="1" hangingPunct="1"/>
            <a:r>
              <a:rPr lang="de-DE" dirty="0">
                <a:latin typeface="Arial" charset="0"/>
                <a:cs typeface="Arial" charset="0"/>
              </a:rPr>
              <a:t>Das „Honors</a:t>
            </a:r>
            <a:r>
              <a:rPr lang="de-DE" dirty="0" smtClean="0">
                <a:latin typeface="Arial" charset="0"/>
                <a:cs typeface="Arial" charset="0"/>
              </a:rPr>
              <a:t>“-Bachelor-Programm </a:t>
            </a:r>
            <a:r>
              <a:rPr lang="de-DE" dirty="0">
                <a:latin typeface="Arial" charset="0"/>
                <a:cs typeface="Arial" charset="0"/>
              </a:rPr>
              <a:t>an der </a:t>
            </a:r>
            <a:br>
              <a:rPr lang="de-DE" dirty="0">
                <a:latin typeface="Arial" charset="0"/>
                <a:cs typeface="Arial" charset="0"/>
              </a:rPr>
            </a:br>
            <a:r>
              <a:rPr lang="de-DE" dirty="0">
                <a:latin typeface="Arial" charset="0"/>
                <a:cs typeface="Arial" charset="0"/>
              </a:rPr>
              <a:t>Fakultät für </a:t>
            </a:r>
            <a:r>
              <a:rPr lang="de-DE" dirty="0" smtClean="0">
                <a:latin typeface="Arial" charset="0"/>
                <a:cs typeface="Arial" charset="0"/>
              </a:rPr>
              <a:t>Wirtschaftswissenschaften</a:t>
            </a:r>
            <a:br>
              <a:rPr lang="de-DE" dirty="0" smtClean="0">
                <a:latin typeface="Arial" charset="0"/>
                <a:cs typeface="Arial" charset="0"/>
              </a:rPr>
            </a:br>
            <a:r>
              <a:rPr lang="de-DE" dirty="0" smtClean="0">
                <a:latin typeface="Arial" charset="0"/>
                <a:cs typeface="Arial" charset="0"/>
              </a:rPr>
              <a:t>der </a:t>
            </a:r>
            <a:r>
              <a:rPr lang="de-DE" dirty="0">
                <a:latin typeface="Arial" charset="0"/>
                <a:cs typeface="Arial" charset="0"/>
              </a:rPr>
              <a:t>Universität Regensburg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r>
              <a:rPr lang="de-DE">
                <a:latin typeface="Arial" charset="0"/>
                <a:cs typeface="Arial" charset="0"/>
              </a:rPr>
              <a:t>Fördern und Fordern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988840"/>
            <a:ext cx="7548563" cy="4618037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Vernetzung mit der Praxis: Kooperationsfirmen</a:t>
            </a:r>
          </a:p>
          <a:p>
            <a:pPr marL="0" indent="0" eaLnBrk="1" hangingPunct="1">
              <a:lnSpc>
                <a:spcPct val="150000"/>
              </a:lnSpc>
              <a:defRPr/>
            </a:pPr>
            <a:endParaRPr lang="de-DE" dirty="0">
              <a:latin typeface="Frutiger Next LT W1G Bold"/>
            </a:endParaRPr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83" y="2585123"/>
            <a:ext cx="6342880" cy="376640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492896"/>
            <a:ext cx="2285112" cy="472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charset="0"/>
                <a:cs typeface="Arial" charset="0"/>
              </a:rPr>
              <a:t>Auswahlkriterien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Überdurchschnittliche Noten</a:t>
            </a:r>
          </a:p>
          <a:p>
            <a:pPr marL="742950" lvl="1" indent="-285750"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 smtClean="0">
                <a:solidFill>
                  <a:srgbClr val="000000"/>
                </a:solidFill>
              </a:rPr>
              <a:t>Abitur und Bachelorphase 1 besser als 2,3</a:t>
            </a:r>
            <a:endParaRPr lang="de-DE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Außeruniversitäres Engagement</a:t>
            </a:r>
            <a:endParaRPr lang="de-DE" sz="1600" dirty="0"/>
          </a:p>
          <a:p>
            <a:pPr marL="742950" lvl="1" indent="-285750"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 smtClean="0">
                <a:solidFill>
                  <a:srgbClr val="000000"/>
                </a:solidFill>
              </a:rPr>
              <a:t>z</a:t>
            </a:r>
            <a:r>
              <a:rPr lang="de-DE" sz="1400" dirty="0">
                <a:solidFill>
                  <a:srgbClr val="000000"/>
                </a:solidFill>
              </a:rPr>
              <a:t>. B. in Sport, Kultur, Politik, Kirche, </a:t>
            </a:r>
            <a:r>
              <a:rPr lang="de-DE" sz="1400" dirty="0" smtClean="0">
                <a:solidFill>
                  <a:srgbClr val="000000"/>
                </a:solidFill>
              </a:rPr>
              <a:t>Jugendarbeit</a:t>
            </a:r>
            <a:endParaRPr lang="de-DE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Praxiserfahrung</a:t>
            </a:r>
          </a:p>
          <a:p>
            <a:pPr marL="742950" lvl="1" indent="-285750"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 smtClean="0">
                <a:solidFill>
                  <a:srgbClr val="000000"/>
                </a:solidFill>
              </a:rPr>
              <a:t>Bereits absolvierte Praktika,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Vielseitige fächerübergreifende </a:t>
            </a:r>
            <a:r>
              <a:rPr lang="de-DE" sz="1600" dirty="0" smtClean="0"/>
              <a:t>Interessen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Persönliche </a:t>
            </a:r>
            <a:r>
              <a:rPr lang="de-DE" sz="1600" dirty="0" smtClean="0"/>
              <a:t>Eignung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0" indent="0"/>
            <a:r>
              <a:rPr lang="de-DE" u="sng" dirty="0" smtClean="0"/>
              <a:t>Auswahlverfahren:</a:t>
            </a:r>
            <a:endParaRPr lang="de-DE" u="sng" dirty="0"/>
          </a:p>
          <a:p>
            <a:pPr marL="742950" lvl="1" indent="-285750"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dirty="0" smtClean="0"/>
              <a:t>Auswahl anhand von schriftlicher </a:t>
            </a:r>
            <a:r>
              <a:rPr lang="de-DE" dirty="0"/>
              <a:t>Bewerbung </a:t>
            </a:r>
            <a:r>
              <a:rPr lang="de-DE" dirty="0" smtClean="0"/>
              <a:t>und Bewerbungsgespräch </a:t>
            </a:r>
            <a:r>
              <a:rPr lang="de-DE" dirty="0"/>
              <a:t>mit dem „Honors“-Ausschuss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882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pPr eaLnBrk="1" hangingPunct="1"/>
            <a:r>
              <a:rPr lang="de-DE" dirty="0">
                <a:latin typeface="Arial" charset="0"/>
                <a:cs typeface="Arial" charset="0"/>
              </a:rPr>
              <a:t>„Honors“ Bachelor: Struktur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979613"/>
            <a:ext cx="7548563" cy="461803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de-DE" b="0" i="1" dirty="0"/>
              <a:t>Das "Honors"-Bachelor-Programm setzt sich aus drei Blöcken zusammen: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12</a:t>
            </a:fld>
            <a:endParaRPr lang="de-DE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986BA54B-A696-4DC4-A8B8-07CDB986E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793208"/>
              </p:ext>
            </p:extLst>
          </p:nvPr>
        </p:nvGraphicFramePr>
        <p:xfrm>
          <a:off x="971550" y="2780928"/>
          <a:ext cx="7548564" cy="2004060"/>
        </p:xfrm>
        <a:graphic>
          <a:graphicData uri="http://schemas.openxmlformats.org/drawingml/2006/table">
            <a:tbl>
              <a:tblPr/>
              <a:tblGrid>
                <a:gridCol w="2516188">
                  <a:extLst>
                    <a:ext uri="{9D8B030D-6E8A-4147-A177-3AD203B41FA5}">
                      <a16:colId xmlns:a16="http://schemas.microsoft.com/office/drawing/2014/main" val="427855824"/>
                    </a:ext>
                  </a:extLst>
                </a:gridCol>
                <a:gridCol w="2516188">
                  <a:extLst>
                    <a:ext uri="{9D8B030D-6E8A-4147-A177-3AD203B41FA5}">
                      <a16:colId xmlns:a16="http://schemas.microsoft.com/office/drawing/2014/main" val="3514965431"/>
                    </a:ext>
                  </a:extLst>
                </a:gridCol>
                <a:gridCol w="2516188">
                  <a:extLst>
                    <a:ext uri="{9D8B030D-6E8A-4147-A177-3AD203B41FA5}">
                      <a16:colId xmlns:a16="http://schemas.microsoft.com/office/drawing/2014/main" val="13483368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Reguläres Studium</a:t>
                      </a:r>
                    </a:p>
                  </a:txBody>
                  <a:tcPr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r>
                        <a:rPr lang="de-DE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Honors</a:t>
                      </a:r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"-Modul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Zusatzteil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8714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lvl="0" indent="-285750" algn="l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Modul- und Seminarblock</a:t>
                      </a:r>
                    </a:p>
                    <a:p>
                      <a:pPr marL="285750" lvl="0" indent="-285750" algn="l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Bachelorarbeit</a:t>
                      </a:r>
                    </a:p>
                  </a:txBody>
                  <a:tcPr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r>
                        <a:rPr lang="de-DE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Honors</a:t>
                      </a: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"-Seminar</a:t>
                      </a:r>
                    </a:p>
                    <a:p>
                      <a:pPr marL="285750" lvl="0" indent="-285750" algn="l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r>
                        <a:rPr lang="de-DE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Honors</a:t>
                      </a: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"-Projekt</a:t>
                      </a:r>
                    </a:p>
                    <a:p>
                      <a:pPr marL="285750" lvl="0" indent="-285750" algn="l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Pflichtpraktikum</a:t>
                      </a:r>
                    </a:p>
                    <a:p>
                      <a:pPr marL="285750" lvl="0" indent="-285750" algn="l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Exkursionen, Fachvorträge und Workshops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Softskill- und Methodenkurse</a:t>
                      </a:r>
                    </a:p>
                    <a:p>
                      <a:pPr marL="285750" lvl="0" indent="-285750" algn="l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Mentoring durch Professoren</a:t>
                      </a:r>
                    </a:p>
                    <a:p>
                      <a:pPr marL="285750" lvl="0" indent="-285750" algn="l">
                        <a:spcAft>
                          <a:spcPts val="3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Auslandsaufenthalt (optional)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pattFill prst="ltUp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846988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591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pPr eaLnBrk="1" hangingPunct="1"/>
            <a:r>
              <a:rPr lang="de-DE">
                <a:latin typeface="Arial" charset="0"/>
                <a:cs typeface="Arial" charset="0"/>
              </a:rPr>
              <a:t>„Honors“ Bachelor Modul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979613"/>
            <a:ext cx="7548563" cy="4618037"/>
          </a:xfrm>
        </p:spPr>
        <p:txBody>
          <a:bodyPr/>
          <a:lstStyle/>
          <a:p>
            <a:pPr marL="0" indent="0">
              <a:defRPr/>
            </a:pPr>
            <a:r>
              <a:rPr lang="de-DE" dirty="0"/>
              <a:t>Zusätzlich zu absolvierende 20 KP in Studienphase 2:</a:t>
            </a:r>
          </a:p>
          <a:p>
            <a:pPr marL="742950" lvl="1" indent="-285750">
              <a:buFont typeface="Symbol" panose="05050102010706020507" pitchFamily="18" charset="2"/>
              <a:buChar char="-"/>
              <a:defRPr/>
            </a:pPr>
            <a:r>
              <a:rPr lang="de-DE" dirty="0" smtClean="0"/>
              <a:t>„</a:t>
            </a:r>
            <a:r>
              <a:rPr lang="de-DE" dirty="0"/>
              <a:t>Honors“- Seminar (8 KP)</a:t>
            </a:r>
          </a:p>
          <a:p>
            <a:pPr marL="742950" lvl="1" indent="-285750">
              <a:buFont typeface="Symbol" panose="05050102010706020507" pitchFamily="18" charset="2"/>
              <a:buChar char="-"/>
              <a:defRPr/>
            </a:pPr>
            <a:r>
              <a:rPr lang="de-DE" dirty="0" smtClean="0"/>
              <a:t>„</a:t>
            </a:r>
            <a:r>
              <a:rPr lang="de-DE" dirty="0"/>
              <a:t>Honors“- Projekt (6 KP)</a:t>
            </a:r>
          </a:p>
          <a:p>
            <a:pPr marL="742950" lvl="1" indent="-285750">
              <a:buFont typeface="Symbol" panose="05050102010706020507" pitchFamily="18" charset="2"/>
              <a:buChar char="-"/>
              <a:defRPr/>
            </a:pPr>
            <a:r>
              <a:rPr lang="de-DE" dirty="0" smtClean="0"/>
              <a:t>„</a:t>
            </a:r>
            <a:r>
              <a:rPr lang="de-DE" dirty="0"/>
              <a:t>Honors“- Praktikum (4 KP) 	</a:t>
            </a:r>
          </a:p>
          <a:p>
            <a:pPr marL="742950" lvl="1" indent="-285750">
              <a:buFont typeface="Symbol" panose="05050102010706020507" pitchFamily="18" charset="2"/>
              <a:buChar char="-"/>
              <a:defRPr/>
            </a:pPr>
            <a:r>
              <a:rPr lang="de-DE" dirty="0"/>
              <a:t>„Honors“- Exkursionen und -schulungen (2 KP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de-DE" sz="1400" dirty="0" smtClean="0"/>
              <a:t>(</a:t>
            </a:r>
            <a:r>
              <a:rPr lang="de-DE" sz="1400" dirty="0"/>
              <a:t>z.B. Rhetorik, Kommunikation, interkulturelles </a:t>
            </a:r>
            <a:r>
              <a:rPr lang="de-DE" sz="1400" dirty="0" smtClean="0"/>
              <a:t>Training, Konfliktmanagement</a:t>
            </a:r>
            <a:r>
              <a:rPr lang="de-DE" sz="1400" dirty="0"/>
              <a:t>)</a:t>
            </a:r>
          </a:p>
          <a:p>
            <a:pPr marL="0" indent="0" eaLnBrk="1" hangingPunct="1">
              <a:defRPr/>
            </a:pPr>
            <a:endParaRPr lang="de-DE" dirty="0"/>
          </a:p>
        </p:txBody>
      </p:sp>
      <p:pic>
        <p:nvPicPr>
          <p:cNvPr id="26629" name="Picture 9" descr="Y:\Fotos\2011_Mai Exkursion Berlin\DSC00341.JPG"/>
          <p:cNvPicPr>
            <a:picLocks noChangeAspect="1" noChangeArrowheads="1"/>
          </p:cNvPicPr>
          <p:nvPr/>
        </p:nvPicPr>
        <p:blipFill>
          <a:blip r:embed="rId2" cstate="print"/>
          <a:srcRect l="22034" t="-2542" r="6779"/>
          <a:stretch>
            <a:fillRect/>
          </a:stretch>
        </p:blipFill>
        <p:spPr bwMode="auto">
          <a:xfrm>
            <a:off x="5230813" y="4270375"/>
            <a:ext cx="252095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493663"/>
            <a:ext cx="3309938" cy="220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pPr eaLnBrk="1" hangingPunct="1"/>
            <a:r>
              <a:rPr lang="de-DE" dirty="0">
                <a:latin typeface="Arial" charset="0"/>
                <a:cs typeface="Arial" charset="0"/>
              </a:rPr>
              <a:t>Beispiele „Honors“- Projekte (1)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979613"/>
            <a:ext cx="5184775" cy="4618037"/>
          </a:xfrm>
        </p:spPr>
        <p:txBody>
          <a:bodyPr/>
          <a:lstStyle/>
          <a:p>
            <a:pPr marL="182563" indent="-182563">
              <a:lnSpc>
                <a:spcPts val="2800"/>
              </a:lnSpc>
              <a:spcAft>
                <a:spcPts val="1200"/>
              </a:spcAft>
              <a:buFontTx/>
              <a:buChar char="•"/>
              <a:defRPr/>
            </a:pPr>
            <a:r>
              <a:rPr lang="de-DE" b="0" dirty="0"/>
              <a:t>Optimierung eines Produkttestdesigns für die optische Gestaltung einer Produktvariation in Zusammenarbeit mit Faber-</a:t>
            </a:r>
            <a:r>
              <a:rPr lang="de-DE" b="0" dirty="0" err="1"/>
              <a:t>Castell</a:t>
            </a:r>
            <a:endParaRPr lang="de-DE" b="0" dirty="0"/>
          </a:p>
          <a:p>
            <a:pPr marL="182563" indent="-182563">
              <a:spcAft>
                <a:spcPts val="1200"/>
              </a:spcAft>
              <a:buFontTx/>
              <a:buChar char="•"/>
              <a:defRPr/>
            </a:pPr>
            <a:r>
              <a:rPr lang="de-DE" b="0" dirty="0"/>
              <a:t>Kosten-Nutzen-Analyse des Ehrenamtes in Zusammenarbeit mit Non-Profit-Organisationen der Stadt Regensburg</a:t>
            </a:r>
          </a:p>
          <a:p>
            <a:pPr marL="182563" indent="-182563">
              <a:spcAft>
                <a:spcPts val="1200"/>
              </a:spcAft>
              <a:buFontTx/>
              <a:buChar char="•"/>
              <a:defRPr/>
            </a:pPr>
            <a:r>
              <a:rPr lang="de-DE" b="0" dirty="0"/>
              <a:t>Erstellung einer Prozesslandkarte für die Burda Digital Systems GmbH und die </a:t>
            </a:r>
            <a:r>
              <a:rPr lang="de-DE" b="0" dirty="0" err="1"/>
              <a:t>Valiton</a:t>
            </a:r>
            <a:r>
              <a:rPr lang="de-DE" b="0" dirty="0"/>
              <a:t> GmbH</a:t>
            </a:r>
          </a:p>
          <a:p>
            <a:pPr marL="182563" indent="-182563">
              <a:spcAft>
                <a:spcPts val="1200"/>
              </a:spcAft>
              <a:buFontTx/>
              <a:buChar char="•"/>
              <a:defRPr/>
            </a:pPr>
            <a:r>
              <a:rPr lang="de-DE" b="0" dirty="0"/>
              <a:t>Benchmarking-Projekt im Servicebereich der Firma IFEMA  im Rahmen des strategischen Plans</a:t>
            </a:r>
          </a:p>
          <a:p>
            <a:pPr marL="0" indent="0" algn="ctr" eaLnBrk="1" hangingPunct="1">
              <a:defRPr/>
            </a:pPr>
            <a:endParaRPr lang="de-DE" dirty="0">
              <a:latin typeface="Frutiger Next LT W1G Bold"/>
            </a:endParaRPr>
          </a:p>
        </p:txBody>
      </p:sp>
      <p:pic>
        <p:nvPicPr>
          <p:cNvPr id="31749" name="Picture 7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7313" y="2078038"/>
            <a:ext cx="2376487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Grafik 7" descr="IMGP558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4383088"/>
            <a:ext cx="2376487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277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pPr eaLnBrk="1" hangingPunct="1"/>
            <a:r>
              <a:rPr lang="de-DE">
                <a:latin typeface="Arial" charset="0"/>
                <a:cs typeface="Arial" charset="0"/>
              </a:rPr>
              <a:t>Beispiele „Honors“- Projekte (2)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979613"/>
            <a:ext cx="4968875" cy="4618037"/>
          </a:xfrm>
        </p:spPr>
        <p:txBody>
          <a:bodyPr/>
          <a:lstStyle/>
          <a:p>
            <a:pPr marL="182563" indent="-182563">
              <a:lnSpc>
                <a:spcPts val="2800"/>
              </a:lnSpc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b="0" dirty="0"/>
              <a:t>Entsorgungstechnologie e-Gate System: Vermarktungsstudie für den französischen, schwedischen und spanischen Markt</a:t>
            </a:r>
          </a:p>
          <a:p>
            <a:pPr marL="182563" indent="-182563">
              <a:lnSpc>
                <a:spcPts val="2800"/>
              </a:lnSpc>
              <a:spcAft>
                <a:spcPts val="1200"/>
              </a:spcAft>
              <a:buFontTx/>
              <a:buChar char="•"/>
              <a:defRPr/>
            </a:pPr>
            <a:r>
              <a:rPr lang="de-DE" b="0" dirty="0"/>
              <a:t>Banking der Zukunft (im Rahmen des Postbank Finance Award)</a:t>
            </a:r>
          </a:p>
          <a:p>
            <a:pPr marL="182563" indent="-182563">
              <a:lnSpc>
                <a:spcPts val="2800"/>
              </a:lnSpc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b="0" dirty="0"/>
              <a:t>Strategische Beratung des PR Netzes Regensburg</a:t>
            </a:r>
          </a:p>
          <a:p>
            <a:pPr marL="182563" indent="-182563">
              <a:lnSpc>
                <a:spcPts val="2800"/>
              </a:lnSpc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b="0" dirty="0"/>
              <a:t>Finanzanalyse der Werkstätten für Menschen mit Behinderung in Bayern</a:t>
            </a:r>
          </a:p>
          <a:p>
            <a:pPr marL="182563" indent="-182563">
              <a:lnSpc>
                <a:spcPts val="2800"/>
              </a:lnSpc>
              <a:buFont typeface="Arial" charset="0"/>
              <a:buChar char="•"/>
              <a:defRPr/>
            </a:pPr>
            <a:r>
              <a:rPr lang="de-DE" b="0" dirty="0"/>
              <a:t>Entwicklung eines Leitbildes für E.ON Bayern</a:t>
            </a:r>
          </a:p>
          <a:p>
            <a:pPr marL="0" indent="0" eaLnBrk="1" hangingPunct="1">
              <a:defRPr/>
            </a:pPr>
            <a:endParaRPr lang="de-DE" b="0" dirty="0"/>
          </a:p>
        </p:txBody>
      </p:sp>
      <p:pic>
        <p:nvPicPr>
          <p:cNvPr id="32773" name="Picture 3" descr="D:\2007_McKinsey Skill-Workshop\IMG_5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1981200"/>
            <a:ext cx="2879725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 descr="D:\2004_Workshop McKinsey\DSCF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4286250"/>
            <a:ext cx="2889250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76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 Exkursionen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1" y="1980214"/>
            <a:ext cx="4680520" cy="4617138"/>
          </a:xfrm>
        </p:spPr>
        <p:txBody>
          <a:bodyPr/>
          <a:lstStyle/>
          <a:p>
            <a:pPr marL="182563" indent="-182563">
              <a:lnSpc>
                <a:spcPct val="100000"/>
              </a:lnSpc>
              <a:spcAft>
                <a:spcPts val="600"/>
              </a:spcAft>
              <a:buFontTx/>
              <a:buChar char="•"/>
              <a:defRPr/>
            </a:pPr>
            <a:r>
              <a:rPr lang="de-DE" sz="1500" b="0" dirty="0" smtClean="0"/>
              <a:t>Deutsche Bank Case Study und EZB (2018)</a:t>
            </a:r>
          </a:p>
          <a:p>
            <a:pPr marL="182563" indent="-182563">
              <a:lnSpc>
                <a:spcPct val="100000"/>
              </a:lnSpc>
              <a:spcAft>
                <a:spcPts val="600"/>
              </a:spcAft>
              <a:buFontTx/>
              <a:buChar char="•"/>
              <a:defRPr/>
            </a:pPr>
            <a:r>
              <a:rPr lang="de-DE" sz="1500" b="0" dirty="0" smtClean="0"/>
              <a:t>Leibniz Hochleistungsrechenzentrum (2018)</a:t>
            </a:r>
          </a:p>
          <a:p>
            <a:pPr marL="182563" indent="-182563">
              <a:lnSpc>
                <a:spcPct val="100000"/>
              </a:lnSpc>
              <a:spcAft>
                <a:spcPts val="600"/>
              </a:spcAft>
              <a:buFontTx/>
              <a:buChar char="•"/>
              <a:defRPr/>
            </a:pPr>
            <a:r>
              <a:rPr lang="de-DE" sz="1500" b="0" dirty="0" smtClean="0"/>
              <a:t>Exkursion </a:t>
            </a:r>
            <a:r>
              <a:rPr lang="de-DE" sz="1500" b="0" dirty="0"/>
              <a:t>zur Lufthansa in Frankfurt (2017)</a:t>
            </a:r>
          </a:p>
          <a:p>
            <a:pPr marL="182563" indent="-182563">
              <a:lnSpc>
                <a:spcPct val="100000"/>
              </a:lnSpc>
              <a:spcAft>
                <a:spcPts val="600"/>
              </a:spcAft>
              <a:buFontTx/>
              <a:buChar char="•"/>
              <a:defRPr/>
            </a:pPr>
            <a:r>
              <a:rPr lang="de-DE" sz="1500" b="0" dirty="0"/>
              <a:t>Krones – Zukunftsworkshop (2016)</a:t>
            </a:r>
          </a:p>
          <a:p>
            <a:pPr marL="182563" indent="-182563">
              <a:lnSpc>
                <a:spcPct val="100000"/>
              </a:lnSpc>
              <a:spcAft>
                <a:spcPts val="600"/>
              </a:spcAft>
              <a:buFontTx/>
              <a:buChar char="•"/>
              <a:defRPr/>
            </a:pPr>
            <a:r>
              <a:rPr lang="de-DE" sz="1500" b="0" dirty="0"/>
              <a:t>Capgemini Consulting – Core Consulting Skills Workshop (2015)</a:t>
            </a:r>
          </a:p>
          <a:p>
            <a:pPr marL="182563" indent="-182563">
              <a:lnSpc>
                <a:spcPct val="100000"/>
              </a:lnSpc>
              <a:spcAft>
                <a:spcPts val="600"/>
              </a:spcAft>
              <a:buFont typeface="Arial" charset="0"/>
              <a:buChar char="•"/>
              <a:defRPr/>
            </a:pPr>
            <a:r>
              <a:rPr lang="de-DE" sz="1500" b="0" dirty="0" smtClean="0"/>
              <a:t>CHIP-Redaktion </a:t>
            </a:r>
            <a:r>
              <a:rPr lang="de-DE" sz="1500" b="0" dirty="0"/>
              <a:t>(Hubert Burda Media) – Neue Geschäftsmodelle (Business Model </a:t>
            </a:r>
            <a:r>
              <a:rPr lang="de-DE" sz="1500" b="0" dirty="0" err="1"/>
              <a:t>Canvas</a:t>
            </a:r>
            <a:r>
              <a:rPr lang="de-DE" sz="1500" b="0" dirty="0"/>
              <a:t>), Search Engine </a:t>
            </a:r>
            <a:r>
              <a:rPr lang="de-DE" sz="1500" b="0" dirty="0" err="1"/>
              <a:t>Optimization</a:t>
            </a:r>
            <a:r>
              <a:rPr lang="de-DE" sz="1500" b="0" dirty="0"/>
              <a:t> (2015</a:t>
            </a:r>
            <a:r>
              <a:rPr lang="de-DE" sz="1500" b="0" dirty="0" smtClean="0"/>
              <a:t>)</a:t>
            </a:r>
            <a:endParaRPr lang="de-DE" sz="1500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2050" name="Picture 2" descr="https://scontent-fra3-1.xx.fbcdn.net/hphotos-xta1/v/t1.0-0/p180x540/10380888_1016953654988603_8462647713417557622_n.jpg?oh=2f991c89b4f22e03c0064c19faa7e8a7&amp;oe=56EC877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50" y="4666239"/>
            <a:ext cx="2520280" cy="18902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84" y="4785211"/>
            <a:ext cx="2670706" cy="1778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104630"/>
            <a:ext cx="2438258" cy="1469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9210FB7-1AB4-4BA7-92E0-47E29591EA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80" y="3133913"/>
            <a:ext cx="2411760" cy="1808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/>
          <a:srcRect l="5100" t="38187" r="4801" b="13461"/>
          <a:stretch/>
        </p:blipFill>
        <p:spPr>
          <a:xfrm>
            <a:off x="5138050" y="1435944"/>
            <a:ext cx="3816424" cy="1536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6536" y="5104630"/>
            <a:ext cx="2051720" cy="1538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427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pPr eaLnBrk="1" hangingPunct="1"/>
            <a:r>
              <a:rPr lang="de-DE">
                <a:latin typeface="Arial" charset="0"/>
                <a:cs typeface="Arial" charset="0"/>
              </a:rPr>
              <a:t>Praxisorientierte Seminare und Abschlussarbeiten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979613"/>
            <a:ext cx="4608513" cy="4618037"/>
          </a:xfrm>
        </p:spPr>
        <p:txBody>
          <a:bodyPr/>
          <a:lstStyle/>
          <a:p>
            <a:pPr marL="182563" indent="-182563">
              <a:lnSpc>
                <a:spcPct val="100000"/>
              </a:lnSpc>
              <a:spcAft>
                <a:spcPts val="1200"/>
              </a:spcAft>
              <a:buFontTx/>
              <a:buChar char="•"/>
              <a:defRPr/>
            </a:pPr>
            <a:r>
              <a:rPr lang="de-DE" sz="1600" b="0" dirty="0"/>
              <a:t>Mehrmals erfolgreiche Teilnahme am Postbank Finance Award</a:t>
            </a:r>
            <a:br>
              <a:rPr lang="de-DE" sz="1600" b="0" dirty="0"/>
            </a:br>
            <a:r>
              <a:rPr lang="de-DE" sz="1600" b="0" dirty="0"/>
              <a:t>(dreimal 2. Platz mit 25.000 € Preisgeld)</a:t>
            </a:r>
          </a:p>
          <a:p>
            <a:pPr marL="182563" indent="-182563">
              <a:lnSpc>
                <a:spcPct val="100000"/>
              </a:lnSpc>
              <a:spcAft>
                <a:spcPts val="1200"/>
              </a:spcAft>
              <a:buFontTx/>
              <a:buChar char="•"/>
              <a:defRPr/>
            </a:pPr>
            <a:r>
              <a:rPr lang="de-DE" sz="1600" b="0" dirty="0"/>
              <a:t>Mehrmals erfolgreiche Teilnahme an der Accenture Campus Challenge </a:t>
            </a:r>
            <a:br>
              <a:rPr lang="de-DE" sz="1600" b="0" dirty="0"/>
            </a:br>
            <a:r>
              <a:rPr lang="de-DE" sz="1600" b="0" dirty="0"/>
              <a:t>(zweimal 1. Platz im nationalen Wettbewerb)</a:t>
            </a:r>
          </a:p>
          <a:p>
            <a:pPr marL="182563" indent="-182563">
              <a:lnSpc>
                <a:spcPct val="100000"/>
              </a:lnSpc>
              <a:spcAft>
                <a:spcPts val="1200"/>
              </a:spcAft>
              <a:buFont typeface="Arial" charset="0"/>
              <a:buChar char="•"/>
              <a:defRPr/>
            </a:pPr>
            <a:r>
              <a:rPr lang="de-DE" sz="1600" b="0" dirty="0"/>
              <a:t>KPMG International Case </a:t>
            </a:r>
            <a:r>
              <a:rPr lang="de-DE" sz="1600" b="0" dirty="0" err="1"/>
              <a:t>Competition</a:t>
            </a:r>
            <a:endParaRPr lang="de-DE" sz="1600" b="0" dirty="0"/>
          </a:p>
          <a:p>
            <a:pPr marL="182563" indent="-182563">
              <a:lnSpc>
                <a:spcPct val="100000"/>
              </a:lnSpc>
              <a:buFont typeface="Arial" charset="0"/>
              <a:buChar char="•"/>
              <a:defRPr/>
            </a:pPr>
            <a:endParaRPr lang="de-DE" b="0" dirty="0"/>
          </a:p>
          <a:p>
            <a:pPr marL="182563" indent="-182563">
              <a:lnSpc>
                <a:spcPct val="100000"/>
              </a:lnSpc>
              <a:buFont typeface="Arial" charset="0"/>
              <a:buChar char="•"/>
              <a:defRPr/>
            </a:pPr>
            <a:endParaRPr lang="de-DE" b="0" dirty="0"/>
          </a:p>
          <a:p>
            <a:pPr marL="0" indent="0" eaLnBrk="1" hangingPunct="1">
              <a:lnSpc>
                <a:spcPct val="100000"/>
              </a:lnSpc>
              <a:defRPr/>
            </a:pPr>
            <a:endParaRPr lang="de-DE" b="0" dirty="0"/>
          </a:p>
        </p:txBody>
      </p:sp>
      <p:pic>
        <p:nvPicPr>
          <p:cNvPr id="33797" name="Picture 4" descr="Y:\Elektronische Honorsverwaltung\Svenja\Mentorentag\IMG_1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152650"/>
            <a:ext cx="287813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1026" name="Picture 2" descr="http://www.regensburg-digital.de/wp-content/uploads/2015/06/Regensburg_Postbank_Finance_Awa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68" y="4364085"/>
            <a:ext cx="3203476" cy="21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pPr marL="271463" indent="-271463">
              <a:lnSpc>
                <a:spcPct val="130000"/>
              </a:lnSpc>
              <a:spcBef>
                <a:spcPct val="20000"/>
              </a:spcBef>
              <a:tabLst>
                <a:tab pos="1528763" algn="l"/>
              </a:tabLst>
            </a:pPr>
            <a:r>
              <a:rPr lang="de-DE">
                <a:latin typeface="Arial" charset="0"/>
                <a:cs typeface="Arial" charset="0"/>
              </a:rPr>
              <a:t>Sozialer Projekttag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8065" y="1989138"/>
            <a:ext cx="3600399" cy="3962400"/>
          </a:xfrm>
        </p:spPr>
        <p:txBody>
          <a:bodyPr/>
          <a:lstStyle/>
          <a:p>
            <a:pPr marL="0" indent="0">
              <a:lnSpc>
                <a:spcPct val="130000"/>
              </a:lnSpc>
              <a:spcBef>
                <a:spcPct val="20000"/>
              </a:spcBef>
              <a:tabLst>
                <a:tab pos="1528763" algn="l"/>
              </a:tabLst>
            </a:pPr>
            <a:r>
              <a:rPr lang="de-DE" b="0" dirty="0" smtClean="0">
                <a:latin typeface="Arial" charset="0"/>
                <a:cs typeface="Arial" charset="0"/>
              </a:rPr>
              <a:t>Aktion „Saubere Landschaft“ Reinigungsaktion am Guggenberger See am 08.06.2018</a:t>
            </a:r>
            <a:endParaRPr lang="de-DE" b="0" dirty="0">
              <a:latin typeface="Arial" charset="0"/>
              <a:cs typeface="Arial" charset="0"/>
            </a:endParaRPr>
          </a:p>
          <a:p>
            <a:pPr marL="0" indent="0" algn="ctr" eaLnBrk="1" hangingPunct="1">
              <a:tabLst>
                <a:tab pos="1528763" algn="l"/>
              </a:tabLst>
            </a:pPr>
            <a:endParaRPr lang="de-DE" b="0" dirty="0">
              <a:latin typeface="Arial" charset="0"/>
              <a:cs typeface="Arial" charset="0"/>
            </a:endParaRPr>
          </a:p>
        </p:txBody>
      </p:sp>
      <p:sp>
        <p:nvSpPr>
          <p:cNvPr id="36869" name="Rectangle 3"/>
          <p:cNvSpPr txBox="1">
            <a:spLocks noChangeArrowheads="1"/>
          </p:cNvSpPr>
          <p:nvPr/>
        </p:nvSpPr>
        <p:spPr bwMode="auto">
          <a:xfrm>
            <a:off x="972815" y="1989138"/>
            <a:ext cx="3628479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Bef>
                <a:spcPct val="20000"/>
              </a:spcBef>
              <a:tabLst>
                <a:tab pos="1528763" algn="l"/>
              </a:tabLst>
            </a:pPr>
            <a:r>
              <a:rPr lang="de-DE" sz="1800" dirty="0">
                <a:latin typeface="Arial" charset="0"/>
                <a:cs typeface="Arial" charset="0"/>
              </a:rPr>
              <a:t>Renovierung der Kinderkrippe „</a:t>
            </a:r>
            <a:r>
              <a:rPr lang="de-DE" sz="1800" dirty="0" err="1">
                <a:latin typeface="Arial" charset="0"/>
                <a:cs typeface="Arial" charset="0"/>
              </a:rPr>
              <a:t>KoAla</a:t>
            </a:r>
            <a:r>
              <a:rPr lang="de-DE" sz="1800" dirty="0">
                <a:latin typeface="Arial" charset="0"/>
                <a:cs typeface="Arial" charset="0"/>
              </a:rPr>
              <a:t>-Nest“ und des Kinderhaus </a:t>
            </a:r>
            <a:r>
              <a:rPr lang="de-DE" sz="1800" dirty="0" err="1">
                <a:latin typeface="Arial" charset="0"/>
                <a:cs typeface="Arial" charset="0"/>
              </a:rPr>
              <a:t>Tegernheim</a:t>
            </a:r>
            <a:r>
              <a:rPr lang="de-DE" sz="1800" dirty="0">
                <a:latin typeface="Arial" charset="0"/>
                <a:cs typeface="Arial" charset="0"/>
              </a:rPr>
              <a:t> am 14.07.2017</a:t>
            </a:r>
            <a:endParaRPr lang="de-DE" sz="2000" dirty="0">
              <a:latin typeface="Arial" charset="0"/>
              <a:cs typeface="Arial" charset="0"/>
            </a:endParaRPr>
          </a:p>
        </p:txBody>
      </p:sp>
      <p:pic>
        <p:nvPicPr>
          <p:cNvPr id="36874" name="Picture 11" descr="Y:\Fotos\2011_soz Projekttag Honors\DSC00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3815" y="3213100"/>
            <a:ext cx="1939925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6" y="4881563"/>
            <a:ext cx="1869016" cy="14017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A077A40-6B30-440E-ABA4-63F06AF0B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146" y="4050224"/>
            <a:ext cx="1939925" cy="138758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3D6756-AB7C-44F4-B17D-0920BF349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6839" y="5019598"/>
            <a:ext cx="2285869" cy="125479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/>
          <a:srcRect l="18862" r="19927"/>
          <a:stretch/>
        </p:blipFill>
        <p:spPr>
          <a:xfrm>
            <a:off x="5148064" y="3213100"/>
            <a:ext cx="1633570" cy="150116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7"/>
          <a:srcRect l="17618" r="31483" b="21995"/>
          <a:stretch/>
        </p:blipFill>
        <p:spPr>
          <a:xfrm>
            <a:off x="6948264" y="3894651"/>
            <a:ext cx="1812036" cy="1562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Semesterprogramm WS </a:t>
            </a:r>
            <a:r>
              <a:rPr lang="de-DE" dirty="0" smtClean="0"/>
              <a:t>2018/2019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9A48E8-E57A-4BB2-BE42-477828674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t="9814"/>
          <a:stretch/>
        </p:blipFill>
        <p:spPr>
          <a:xfrm>
            <a:off x="971600" y="2120564"/>
            <a:ext cx="7070354" cy="41959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201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Arial" charset="0"/>
                <a:cs typeface="Arial" charset="0"/>
              </a:rPr>
              <a:t>Entstehung der „</a:t>
            </a:r>
            <a:r>
              <a:rPr lang="de-DE" dirty="0" err="1">
                <a:latin typeface="Arial" charset="0"/>
                <a:cs typeface="Arial" charset="0"/>
              </a:rPr>
              <a:t>Honors</a:t>
            </a:r>
            <a:r>
              <a:rPr lang="de-DE" dirty="0">
                <a:latin typeface="Arial" charset="0"/>
                <a:cs typeface="Arial" charset="0"/>
              </a:rPr>
              <a:t>“-Studiengänge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/>
              <a:t>Offizieller Start des „Honors“-Programms im SS 2003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/>
              <a:t>Deutschlandweite Diskussion über Eliteförderung 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Bayerische Eliteakademie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Elitenetzwerk Bayern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Eliteuniversitäten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Private Initiativen wie das ESMT in Berlin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/>
              <a:t>Aufnahme in das Elitenetzwerk Bayern im SS 2004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Umwandlung des Programms in Diplom „Honors“-Elitestudiengänge (BWL, VWL, IVWL, WI)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Förderung durch das Wissenschaftsministerium (circa 1 Mio. €) 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/>
              <a:t>Start des „</a:t>
            </a:r>
            <a:r>
              <a:rPr lang="de-DE" sz="1400" dirty="0" err="1"/>
              <a:t>Honors</a:t>
            </a:r>
            <a:r>
              <a:rPr lang="de-DE" sz="1400" dirty="0"/>
              <a:t>“- Bachelor im SS 2007</a:t>
            </a:r>
          </a:p>
          <a:p>
            <a:pPr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/>
              <a:t>Begutachtung durch das ENB im Jahr 2008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sz="1400" dirty="0"/>
              <a:t>weitere Förderung von 1 Mio. € bis September 2014</a:t>
            </a:r>
          </a:p>
          <a:p>
            <a:pPr lvl="0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de-DE" sz="1400" dirty="0">
                <a:solidFill>
                  <a:srgbClr val="000000"/>
                </a:solidFill>
              </a:rPr>
              <a:t>Evaluation durch das ENB im Jahr 2017</a:t>
            </a:r>
            <a:endParaRPr lang="de-DE" sz="1400" dirty="0"/>
          </a:p>
          <a:p>
            <a:pPr marL="0" indent="0" eaLnBrk="1" hangingPunct="1">
              <a:defRPr/>
            </a:pPr>
            <a:endParaRPr lang="de-DE" sz="1600" dirty="0">
              <a:latin typeface="Frutiger Next LT W1G Bold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2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971550" y="2366342"/>
            <a:ext cx="3525838" cy="580644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de-DE" sz="1800" dirty="0"/>
              <a:t>Der „</a:t>
            </a:r>
            <a:r>
              <a:rPr lang="de-DE" sz="1800" dirty="0" err="1"/>
              <a:t>Honors</a:t>
            </a:r>
            <a:r>
              <a:rPr lang="de-DE" sz="1800" dirty="0"/>
              <a:t>“-Ausschuss</a:t>
            </a:r>
          </a:p>
          <a:p>
            <a:pPr>
              <a:lnSpc>
                <a:spcPts val="3000"/>
              </a:lnSpc>
            </a:pPr>
            <a:endParaRPr lang="de-DE" sz="1800" dirty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971549" y="3006104"/>
            <a:ext cx="3494505" cy="3586163"/>
          </a:xfrm>
        </p:spPr>
        <p:txBody>
          <a:bodyPr/>
          <a:lstStyle/>
          <a:p>
            <a:pPr eaLnBrk="1" hangingPunct="1">
              <a:lnSpc>
                <a:spcPts val="3000"/>
              </a:lnSpc>
              <a:defRPr/>
            </a:pPr>
            <a:endParaRPr lang="de-DE" sz="1800" dirty="0"/>
          </a:p>
          <a:p>
            <a:pPr eaLnBrk="1" hangingPunct="1">
              <a:lnSpc>
                <a:spcPts val="3000"/>
              </a:lnSpc>
              <a:defRPr/>
            </a:pPr>
            <a:r>
              <a:rPr lang="de-DE" sz="1800" b="0" dirty="0"/>
              <a:t>Prof. Dr. Michael </a:t>
            </a:r>
            <a:r>
              <a:rPr lang="de-DE" sz="1800" b="0" dirty="0" err="1"/>
              <a:t>Dowling</a:t>
            </a:r>
            <a:endParaRPr lang="de-DE" sz="1800" b="0" dirty="0"/>
          </a:p>
          <a:p>
            <a:pPr eaLnBrk="1" hangingPunct="1">
              <a:lnSpc>
                <a:spcPts val="3000"/>
              </a:lnSpc>
              <a:defRPr/>
            </a:pPr>
            <a:r>
              <a:rPr lang="de-DE" sz="1800" b="0" dirty="0"/>
              <a:t>Prof. Dr. Lutz Arnold</a:t>
            </a:r>
          </a:p>
          <a:p>
            <a:pPr eaLnBrk="1" hangingPunct="1">
              <a:lnSpc>
                <a:spcPts val="3000"/>
              </a:lnSpc>
              <a:defRPr/>
            </a:pPr>
            <a:r>
              <a:rPr lang="de-DE" sz="1800" b="0" dirty="0"/>
              <a:t>Prof. Dr. Günther </a:t>
            </a:r>
            <a:r>
              <a:rPr lang="de-DE" sz="1800" b="0" dirty="0" err="1"/>
              <a:t>Pernul</a:t>
            </a:r>
            <a:endParaRPr lang="de-DE" sz="1800" b="0" dirty="0"/>
          </a:p>
          <a:p>
            <a:pPr eaLnBrk="1" hangingPunct="1">
              <a:lnSpc>
                <a:spcPts val="3000"/>
              </a:lnSpc>
              <a:defRPr/>
            </a:pPr>
            <a:endParaRPr lang="de-DE" sz="1800" dirty="0"/>
          </a:p>
          <a:p>
            <a:pPr eaLnBrk="1" hangingPunct="1">
              <a:lnSpc>
                <a:spcPts val="3000"/>
              </a:lnSpc>
              <a:defRPr/>
            </a:pPr>
            <a:endParaRPr lang="de-DE" sz="1800" dirty="0"/>
          </a:p>
          <a:p>
            <a:pPr eaLnBrk="1" hangingPunct="1">
              <a:lnSpc>
                <a:spcPts val="3000"/>
              </a:lnSpc>
              <a:defRPr/>
            </a:pPr>
            <a:endParaRPr lang="de-DE" sz="18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3"/>
          </p:nvPr>
        </p:nvSpPr>
        <p:spPr>
          <a:xfrm>
            <a:off x="4880824" y="2366342"/>
            <a:ext cx="3774643" cy="580644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de-DE" sz="1800" dirty="0"/>
              <a:t>Koordination durch</a:t>
            </a:r>
          </a:p>
          <a:p>
            <a:pPr>
              <a:lnSpc>
                <a:spcPts val="3000"/>
              </a:lnSpc>
            </a:pPr>
            <a:r>
              <a:rPr lang="de-DE" sz="1800" dirty="0"/>
              <a:t>„</a:t>
            </a:r>
            <a:r>
              <a:rPr lang="de-DE" sz="1800" dirty="0" err="1"/>
              <a:t>Honors</a:t>
            </a:r>
            <a:r>
              <a:rPr lang="de-DE" sz="1800" dirty="0"/>
              <a:t>“- Assistenten: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4"/>
          </p:nvPr>
        </p:nvSpPr>
        <p:spPr>
          <a:xfrm>
            <a:off x="4880824" y="3006104"/>
            <a:ext cx="3774643" cy="3586163"/>
          </a:xfrm>
        </p:spPr>
        <p:txBody>
          <a:bodyPr/>
          <a:lstStyle/>
          <a:p>
            <a:pPr>
              <a:lnSpc>
                <a:spcPts val="3000"/>
              </a:lnSpc>
            </a:pPr>
            <a:endParaRPr lang="de-DE" sz="1800" dirty="0"/>
          </a:p>
          <a:p>
            <a:pPr>
              <a:lnSpc>
                <a:spcPts val="3000"/>
              </a:lnSpc>
            </a:pPr>
            <a:r>
              <a:rPr lang="de-DE" sz="1800" b="0" dirty="0" smtClean="0"/>
              <a:t>Dr. Dr</a:t>
            </a:r>
            <a:r>
              <a:rPr lang="de-DE" sz="1800" b="0" dirty="0"/>
              <a:t>. Stefanie Steinhauser, BWL</a:t>
            </a:r>
          </a:p>
          <a:p>
            <a:pPr>
              <a:lnSpc>
                <a:spcPts val="3000"/>
              </a:lnSpc>
            </a:pPr>
            <a:r>
              <a:rPr lang="de-DE" sz="1800" b="0" dirty="0"/>
              <a:t>Lars Schlereth, VWL</a:t>
            </a:r>
          </a:p>
          <a:p>
            <a:pPr>
              <a:lnSpc>
                <a:spcPts val="3000"/>
              </a:lnSpc>
            </a:pPr>
            <a:r>
              <a:rPr lang="de-DE" sz="1800" b="0" dirty="0" err="1"/>
              <a:t>Marietheres</a:t>
            </a:r>
            <a:r>
              <a:rPr lang="de-DE" sz="1800" b="0" dirty="0"/>
              <a:t> Dietz, WINFO</a:t>
            </a:r>
          </a:p>
          <a:p>
            <a:pPr>
              <a:lnSpc>
                <a:spcPts val="3000"/>
              </a:lnSpc>
            </a:pPr>
            <a:endParaRPr lang="de-DE" sz="1800" dirty="0"/>
          </a:p>
          <a:p>
            <a:pPr>
              <a:lnSpc>
                <a:spcPts val="3000"/>
              </a:lnSpc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pPr eaLnBrk="1" hangingPunct="1"/>
            <a:r>
              <a:rPr lang="de-DE" dirty="0">
                <a:latin typeface="Arial" charset="0"/>
                <a:cs typeface="Arial" charset="0"/>
              </a:rPr>
              <a:t>Kontakt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99592" y="5661248"/>
            <a:ext cx="75485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1" hangingPunct="1">
              <a:lnSpc>
                <a:spcPts val="3000"/>
              </a:lnSpc>
              <a:defRPr/>
            </a:pPr>
            <a:r>
              <a:rPr lang="de-DE" sz="1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Weitere Informationen:	</a:t>
            </a:r>
            <a:r>
              <a:rPr lang="de-DE" sz="1800" b="1" kern="0" dirty="0">
                <a:solidFill>
                  <a:srgbClr val="0087B2"/>
                </a:solidFill>
                <a:latin typeface="Arial" pitchFamily="34" charset="0"/>
                <a:cs typeface="Arial" pitchFamily="34" charset="0"/>
                <a:hlinkClick r:id="rId2"/>
              </a:rPr>
              <a:t>www.honors.de</a:t>
            </a:r>
            <a:endParaRPr lang="de-DE" sz="1800" b="1" kern="0" dirty="0">
              <a:solidFill>
                <a:srgbClr val="0087B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32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charset="0"/>
                <a:cs typeface="Arial" charset="0"/>
              </a:rPr>
              <a:t>Entstehung der „Honors“-Studiengänge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Deutschlandweite Diskussion über </a:t>
            </a:r>
            <a:r>
              <a:rPr lang="de-DE" sz="1600" dirty="0" smtClean="0"/>
              <a:t>Eliteförderung</a:t>
            </a:r>
          </a:p>
          <a:p>
            <a:pPr marL="742950" lvl="1" indent="-285750"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 smtClean="0">
                <a:solidFill>
                  <a:srgbClr val="000000"/>
                </a:solidFill>
              </a:rPr>
              <a:t>Bayerische Eliteakademie, Elitenetzwerk Bayern (ENB), Eliteuniversitäten, etc.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51" name="Gruppieren 50"/>
          <p:cNvGrpSpPr/>
          <p:nvPr/>
        </p:nvGrpSpPr>
        <p:grpSpPr>
          <a:xfrm>
            <a:off x="586207" y="3356992"/>
            <a:ext cx="7971587" cy="2598484"/>
            <a:chOff x="588571" y="3356992"/>
            <a:chExt cx="7971587" cy="2598484"/>
          </a:xfrm>
        </p:grpSpPr>
        <p:grpSp>
          <p:nvGrpSpPr>
            <p:cNvPr id="38" name="Gruppieren 37"/>
            <p:cNvGrpSpPr/>
            <p:nvPr/>
          </p:nvGrpSpPr>
          <p:grpSpPr>
            <a:xfrm>
              <a:off x="588571" y="3356992"/>
              <a:ext cx="7966858" cy="2598484"/>
              <a:chOff x="611560" y="3302817"/>
              <a:chExt cx="7966858" cy="2598484"/>
            </a:xfrm>
          </p:grpSpPr>
          <p:sp>
            <p:nvSpPr>
              <p:cNvPr id="21" name="Textfeld 20"/>
              <p:cNvSpPr txBox="1"/>
              <p:nvPr/>
            </p:nvSpPr>
            <p:spPr>
              <a:xfrm>
                <a:off x="714577" y="3302817"/>
                <a:ext cx="1607033" cy="738664"/>
              </a:xfrm>
              <a:prstGeom prst="rect">
                <a:avLst/>
              </a:prstGeom>
              <a:noFill/>
              <a:ln w="28575">
                <a:solidFill>
                  <a:srgbClr val="003D8F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 eaLnBrk="1" hangingPunct="1"/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Offizieller Start des „Honors“-Programms</a:t>
                </a:r>
                <a:endParaRPr lang="en-US" sz="14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feld 21"/>
              <p:cNvSpPr txBox="1"/>
              <p:nvPr/>
            </p:nvSpPr>
            <p:spPr>
              <a:xfrm>
                <a:off x="1642661" y="5161225"/>
                <a:ext cx="2026815" cy="738664"/>
              </a:xfrm>
              <a:prstGeom prst="rect">
                <a:avLst/>
              </a:prstGeom>
              <a:noFill/>
              <a:ln w="28575">
                <a:solidFill>
                  <a:srgbClr val="003D8F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 eaLnBrk="1" hangingPunct="1"/>
                <a:r>
                  <a:rPr lang="de-DE" sz="140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Aufnahme in das Elitenetzwerk </a:t>
                </a:r>
                <a:r>
                  <a:rPr lang="de-DE" sz="140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Bayern &amp; finanzielle Förderung</a:t>
                </a:r>
                <a:endParaRPr lang="en-US" sz="18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3" name="Textfeld 22"/>
              <p:cNvSpPr txBox="1"/>
              <p:nvPr/>
            </p:nvSpPr>
            <p:spPr>
              <a:xfrm>
                <a:off x="3226837" y="3516847"/>
                <a:ext cx="2304256" cy="523220"/>
              </a:xfrm>
              <a:prstGeom prst="rect">
                <a:avLst/>
              </a:prstGeom>
              <a:noFill/>
              <a:ln w="28575">
                <a:solidFill>
                  <a:srgbClr val="003D8F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 eaLnBrk="1" hangingPunct="1"/>
                <a:r>
                  <a:rPr lang="de-DE" sz="140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Start des „Honors“- </a:t>
                </a:r>
                <a:r>
                  <a:rPr lang="de-DE" sz="140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Bachelor-Programms</a:t>
                </a:r>
                <a:endParaRPr lang="en-US" sz="18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5171053" y="5161225"/>
                <a:ext cx="2464910" cy="523220"/>
              </a:xfrm>
              <a:prstGeom prst="rect">
                <a:avLst/>
              </a:prstGeom>
              <a:noFill/>
              <a:ln w="28575">
                <a:solidFill>
                  <a:srgbClr val="003D8F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 eaLnBrk="1" hangingPunct="1"/>
                <a:r>
                  <a:rPr lang="de-DE" sz="14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Gründung des Honors e.V. zur weiteren Förderung</a:t>
                </a:r>
                <a:endParaRPr lang="en-US" sz="14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6" name="Gerader Verbinder 25"/>
              <p:cNvCxnSpPr/>
              <p:nvPr/>
            </p:nvCxnSpPr>
            <p:spPr>
              <a:xfrm>
                <a:off x="714577" y="4583989"/>
                <a:ext cx="7863841" cy="0"/>
              </a:xfrm>
              <a:prstGeom prst="line">
                <a:avLst/>
              </a:prstGeom>
              <a:noFill/>
              <a:ln w="38100" cap="rnd" cmpd="sng" algn="ctr">
                <a:solidFill>
                  <a:srgbClr val="003D8F"/>
                </a:solidFill>
                <a:prstDash val="solid"/>
                <a:headEnd type="none" w="med" len="med"/>
                <a:tailEnd type="triangle" w="med" len="med"/>
              </a:ln>
              <a:effectLst>
                <a:outerShdw blurRad="40000" dist="23000" dir="540000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27" name="Gerader Verbinder 26"/>
              <p:cNvCxnSpPr/>
              <p:nvPr/>
            </p:nvCxnSpPr>
            <p:spPr>
              <a:xfrm flipH="1">
                <a:off x="1917810" y="4131411"/>
                <a:ext cx="0" cy="458884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28" name="Gerader Verbinder 27"/>
              <p:cNvCxnSpPr/>
              <p:nvPr/>
            </p:nvCxnSpPr>
            <p:spPr>
              <a:xfrm rot="10800000" flipH="1">
                <a:off x="3275856" y="4598066"/>
                <a:ext cx="0" cy="458884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29" name="Gerader Verbinder 28"/>
              <p:cNvCxnSpPr/>
              <p:nvPr/>
            </p:nvCxnSpPr>
            <p:spPr>
              <a:xfrm flipH="1">
                <a:off x="5099045" y="4137717"/>
                <a:ext cx="0" cy="458884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oval"/>
              </a:ln>
              <a:effectLst/>
            </p:spPr>
          </p:cxnSp>
          <p:sp>
            <p:nvSpPr>
              <p:cNvPr id="31" name="Textfeld 30"/>
              <p:cNvSpPr txBox="1"/>
              <p:nvPr/>
            </p:nvSpPr>
            <p:spPr>
              <a:xfrm>
                <a:off x="611560" y="4137521"/>
                <a:ext cx="1214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b="1" kern="0" dirty="0" smtClean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2003</a:t>
                </a:r>
                <a:endPara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6089613" y="4685933"/>
                <a:ext cx="1214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2016</a:t>
                </a:r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1951359" y="4699596"/>
                <a:ext cx="1214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2004</a:t>
                </a: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3797717" y="4150533"/>
                <a:ext cx="1214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2007</a:t>
                </a:r>
              </a:p>
            </p:txBody>
          </p:sp>
          <p:sp>
            <p:nvSpPr>
              <p:cNvPr id="43" name="Textfeld 42"/>
              <p:cNvSpPr txBox="1"/>
              <p:nvPr/>
            </p:nvSpPr>
            <p:spPr>
              <a:xfrm>
                <a:off x="714577" y="3304229"/>
                <a:ext cx="1607033" cy="738664"/>
              </a:xfrm>
              <a:prstGeom prst="rect">
                <a:avLst/>
              </a:prstGeom>
              <a:noFill/>
              <a:ln w="28575">
                <a:solidFill>
                  <a:srgbClr val="003D8F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 eaLnBrk="1" hangingPunct="1"/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Offizieller Start des „Honors“-Programms</a:t>
                </a:r>
                <a:endParaRPr lang="en-US" sz="1400" dirty="0">
                  <a:solidFill>
                    <a:prstClr val="black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1642661" y="5162637"/>
                <a:ext cx="2026815" cy="738664"/>
              </a:xfrm>
              <a:prstGeom prst="rect">
                <a:avLst/>
              </a:prstGeom>
              <a:noFill/>
              <a:ln w="28575">
                <a:solidFill>
                  <a:srgbClr val="003D8F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 eaLnBrk="1" hangingPunct="1"/>
                <a:r>
                  <a:rPr lang="de-DE" sz="140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Aufnahme in das Elitenetzwerk </a:t>
                </a:r>
                <a:r>
                  <a:rPr lang="de-DE" sz="140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Bayern &amp; finanzielle Förderung</a:t>
                </a:r>
                <a:endParaRPr lang="en-US" sz="18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45" name="Gerader Verbinder 44"/>
              <p:cNvCxnSpPr/>
              <p:nvPr/>
            </p:nvCxnSpPr>
            <p:spPr>
              <a:xfrm>
                <a:off x="714577" y="4585401"/>
                <a:ext cx="7863841" cy="0"/>
              </a:xfrm>
              <a:prstGeom prst="line">
                <a:avLst/>
              </a:prstGeom>
              <a:noFill/>
              <a:ln w="38100" cap="rnd" cmpd="sng" algn="ctr">
                <a:solidFill>
                  <a:srgbClr val="003D8F"/>
                </a:solidFill>
                <a:prstDash val="solid"/>
                <a:headEnd type="none" w="med" len="med"/>
                <a:tailEnd type="triangle" w="med" len="med"/>
              </a:ln>
              <a:effectLst>
                <a:outerShdw blurRad="40000" dist="23000" dir="540000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46" name="Gerader Verbinder 45"/>
              <p:cNvCxnSpPr/>
              <p:nvPr/>
            </p:nvCxnSpPr>
            <p:spPr>
              <a:xfrm flipH="1">
                <a:off x="1917810" y="4132823"/>
                <a:ext cx="0" cy="458884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47" name="Gerader Verbinder 46"/>
              <p:cNvCxnSpPr/>
              <p:nvPr/>
            </p:nvCxnSpPr>
            <p:spPr>
              <a:xfrm rot="10800000" flipH="1">
                <a:off x="3275856" y="4599478"/>
                <a:ext cx="0" cy="458884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48" name="Gerader Verbinder 47"/>
              <p:cNvCxnSpPr/>
              <p:nvPr/>
            </p:nvCxnSpPr>
            <p:spPr>
              <a:xfrm flipH="1">
                <a:off x="5099045" y="4139129"/>
                <a:ext cx="0" cy="458884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oval"/>
              </a:ln>
              <a:effectLst/>
            </p:spPr>
          </p:cxnSp>
          <p:sp>
            <p:nvSpPr>
              <p:cNvPr id="49" name="Textfeld 48"/>
              <p:cNvSpPr txBox="1"/>
              <p:nvPr/>
            </p:nvSpPr>
            <p:spPr>
              <a:xfrm>
                <a:off x="611560" y="4138933"/>
                <a:ext cx="1214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b="1" kern="0" dirty="0" smtClean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2003</a:t>
                </a:r>
                <a:endPara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1951359" y="4701008"/>
                <a:ext cx="1214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2004</a:t>
                </a:r>
              </a:p>
            </p:txBody>
          </p:sp>
          <p:cxnSp>
            <p:nvCxnSpPr>
              <p:cNvPr id="30" name="Gerader Verbinder 29"/>
              <p:cNvCxnSpPr/>
              <p:nvPr/>
            </p:nvCxnSpPr>
            <p:spPr>
              <a:xfrm rot="10800000" flipH="1">
                <a:off x="7403301" y="4598066"/>
                <a:ext cx="0" cy="458884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oval"/>
              </a:ln>
              <a:effectLst/>
            </p:spPr>
          </p:cxnSp>
        </p:grpSp>
        <p:cxnSp>
          <p:nvCxnSpPr>
            <p:cNvPr id="40" name="Gerader Verbinder 39"/>
            <p:cNvCxnSpPr/>
            <p:nvPr/>
          </p:nvCxnSpPr>
          <p:spPr>
            <a:xfrm flipH="1">
              <a:off x="8172400" y="4193304"/>
              <a:ext cx="0" cy="458884"/>
            </a:xfrm>
            <a:prstGeom prst="line">
              <a:avLst/>
            </a:prstGeom>
            <a:noFill/>
            <a:ln w="19050" cap="rnd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oval"/>
            </a:ln>
            <a:effectLst/>
          </p:spPr>
        </p:cxnSp>
        <p:sp>
          <p:nvSpPr>
            <p:cNvPr id="41" name="Textfeld 40"/>
            <p:cNvSpPr txBox="1"/>
            <p:nvPr/>
          </p:nvSpPr>
          <p:spPr>
            <a:xfrm>
              <a:off x="6871072" y="4206120"/>
              <a:ext cx="1214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2017</a:t>
              </a: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6095248" y="3791144"/>
              <a:ext cx="2464910" cy="307777"/>
            </a:xfrm>
            <a:prstGeom prst="rect">
              <a:avLst/>
            </a:prstGeom>
            <a:noFill/>
            <a:ln w="28575">
              <a:solidFill>
                <a:srgbClr val="003D8F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 eaLnBrk="1" hangingPunct="1"/>
              <a:r>
                <a:rPr lang="de-DE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Evaluation durch das ENB</a:t>
              </a: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16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charset="0"/>
                <a:cs typeface="Arial" charset="0"/>
              </a:rPr>
              <a:t>Das Honors-Leitbild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550" y="2041151"/>
            <a:ext cx="7548563" cy="4494961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914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charset="0"/>
                <a:cs typeface="Arial" charset="0"/>
              </a:rPr>
              <a:t>Das Honors-Leitbild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101740" y="1996102"/>
            <a:ext cx="8940521" cy="4644093"/>
            <a:chOff x="59671" y="1996102"/>
            <a:chExt cx="8940521" cy="4644093"/>
          </a:xfrm>
        </p:grpSpPr>
        <p:sp>
          <p:nvSpPr>
            <p:cNvPr id="6" name="AutoShape 4"/>
            <p:cNvSpPr>
              <a:spLocks noChangeAspect="1" noChangeArrowheads="1"/>
            </p:cNvSpPr>
            <p:nvPr/>
          </p:nvSpPr>
          <p:spPr bwMode="auto">
            <a:xfrm>
              <a:off x="2932113" y="3240236"/>
              <a:ext cx="3195637" cy="21558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397 w 21600"/>
                <a:gd name="T13" fmla="*/ 5408 h 21600"/>
                <a:gd name="T14" fmla="*/ 16203 w 21600"/>
                <a:gd name="T15" fmla="*/ 161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5400"/>
                  </a:moveTo>
                  <a:lnTo>
                    <a:pt x="9450" y="5400"/>
                  </a:lnTo>
                  <a:lnTo>
                    <a:pt x="9450" y="2700"/>
                  </a:lnTo>
                  <a:lnTo>
                    <a:pt x="8100" y="2700"/>
                  </a:lnTo>
                  <a:lnTo>
                    <a:pt x="10800" y="0"/>
                  </a:lnTo>
                  <a:lnTo>
                    <a:pt x="13500" y="2700"/>
                  </a:lnTo>
                  <a:lnTo>
                    <a:pt x="12150" y="2700"/>
                  </a:lnTo>
                  <a:lnTo>
                    <a:pt x="12150" y="5400"/>
                  </a:lnTo>
                  <a:lnTo>
                    <a:pt x="16200" y="5400"/>
                  </a:lnTo>
                  <a:lnTo>
                    <a:pt x="16200" y="9450"/>
                  </a:lnTo>
                  <a:lnTo>
                    <a:pt x="18900" y="9450"/>
                  </a:lnTo>
                  <a:lnTo>
                    <a:pt x="18900" y="8100"/>
                  </a:lnTo>
                  <a:lnTo>
                    <a:pt x="21600" y="10800"/>
                  </a:lnTo>
                  <a:lnTo>
                    <a:pt x="18900" y="13500"/>
                  </a:lnTo>
                  <a:lnTo>
                    <a:pt x="18900" y="12150"/>
                  </a:lnTo>
                  <a:lnTo>
                    <a:pt x="16200" y="12150"/>
                  </a:lnTo>
                  <a:lnTo>
                    <a:pt x="16200" y="16200"/>
                  </a:lnTo>
                  <a:lnTo>
                    <a:pt x="12150" y="16200"/>
                  </a:lnTo>
                  <a:lnTo>
                    <a:pt x="12150" y="18900"/>
                  </a:lnTo>
                  <a:lnTo>
                    <a:pt x="13500" y="18900"/>
                  </a:lnTo>
                  <a:lnTo>
                    <a:pt x="10800" y="21600"/>
                  </a:lnTo>
                  <a:lnTo>
                    <a:pt x="8100" y="18900"/>
                  </a:lnTo>
                  <a:lnTo>
                    <a:pt x="9450" y="18900"/>
                  </a:lnTo>
                  <a:lnTo>
                    <a:pt x="9450" y="16200"/>
                  </a:lnTo>
                  <a:lnTo>
                    <a:pt x="5400" y="16200"/>
                  </a:lnTo>
                  <a:lnTo>
                    <a:pt x="5400" y="12150"/>
                  </a:lnTo>
                  <a:lnTo>
                    <a:pt x="2700" y="12150"/>
                  </a:lnTo>
                  <a:lnTo>
                    <a:pt x="2700" y="13500"/>
                  </a:lnTo>
                  <a:lnTo>
                    <a:pt x="0" y="10800"/>
                  </a:lnTo>
                  <a:lnTo>
                    <a:pt x="2700" y="8100"/>
                  </a:lnTo>
                  <a:lnTo>
                    <a:pt x="2700" y="9450"/>
                  </a:lnTo>
                  <a:lnTo>
                    <a:pt x="5400" y="9450"/>
                  </a:lnTo>
                  <a:lnTo>
                    <a:pt x="5400" y="5400"/>
                  </a:lnTo>
                  <a:close/>
                </a:path>
              </a:pathLst>
            </a:custGeom>
            <a:solidFill>
              <a:srgbClr val="003D8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de-DE" sz="18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Fördern </a:t>
              </a:r>
            </a:p>
            <a:p>
              <a:pPr algn="ctr"/>
              <a:r>
                <a:rPr lang="de-DE" sz="18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und </a:t>
              </a:r>
            </a:p>
            <a:p>
              <a:pPr algn="ctr"/>
              <a:r>
                <a:rPr lang="de-DE" sz="18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Fordern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2981931" y="1996102"/>
              <a:ext cx="3096000" cy="1080000"/>
            </a:xfrm>
            <a:prstGeom prst="rect">
              <a:avLst/>
            </a:prstGeom>
            <a:solidFill>
              <a:srgbClr val="D8E5F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144000" anchor="ctr"/>
            <a:lstStyle/>
            <a:p>
              <a:pPr>
                <a:buFontTx/>
                <a:buChar char="•"/>
              </a:pPr>
              <a:r>
                <a:rPr lang="de-DE" sz="1800" dirty="0" smtClean="0">
                  <a:latin typeface="Arial" charset="0"/>
                  <a:cs typeface="Arial" charset="0"/>
                </a:rPr>
                <a:t> Hohe </a:t>
              </a:r>
              <a:r>
                <a:rPr lang="de-DE" sz="1800" dirty="0">
                  <a:latin typeface="Arial" charset="0"/>
                  <a:cs typeface="Arial" charset="0"/>
                </a:rPr>
                <a:t>Betreuungsintensität</a:t>
              </a:r>
            </a:p>
            <a:p>
              <a:pPr>
                <a:buFontTx/>
                <a:buChar char="•"/>
              </a:pPr>
              <a:r>
                <a:rPr lang="de-DE" sz="1800" dirty="0">
                  <a:latin typeface="Arial" charset="0"/>
                  <a:cs typeface="Arial" charset="0"/>
                </a:rPr>
                <a:t> Exzellentes Lehrangebot</a:t>
              </a:r>
            </a:p>
            <a:p>
              <a:pPr>
                <a:buFontTx/>
                <a:buChar char="•"/>
              </a:pPr>
              <a:r>
                <a:rPr lang="de-DE" sz="1800" dirty="0">
                  <a:latin typeface="Arial" charset="0"/>
                  <a:cs typeface="Arial" charset="0"/>
                </a:rPr>
                <a:t> Interdisziplinarität</a:t>
              </a: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981931" y="5560195"/>
              <a:ext cx="3096000" cy="1080000"/>
            </a:xfrm>
            <a:prstGeom prst="rect">
              <a:avLst/>
            </a:prstGeom>
            <a:solidFill>
              <a:srgbClr val="D8E5F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144000" anchor="ctr"/>
            <a:lstStyle/>
            <a:p>
              <a:pPr algn="ctr"/>
              <a:r>
                <a:rPr lang="de-DE" sz="1800" dirty="0">
                  <a:latin typeface="Arial" charset="0"/>
                  <a:cs typeface="Arial" charset="0"/>
                </a:rPr>
                <a:t>Vermittlung von </a:t>
              </a:r>
            </a:p>
            <a:p>
              <a:pPr algn="ctr"/>
              <a:r>
                <a:rPr lang="de-DE" sz="1800" dirty="0">
                  <a:latin typeface="Arial" charset="0"/>
                  <a:cs typeface="Arial" charset="0"/>
                </a:rPr>
                <a:t>Schlüsselqualifikationen</a:t>
              </a: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6300192" y="3808507"/>
              <a:ext cx="2700000" cy="1080000"/>
            </a:xfrm>
            <a:prstGeom prst="rect">
              <a:avLst/>
            </a:prstGeom>
            <a:solidFill>
              <a:srgbClr val="D8E5F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144000" anchor="ctr"/>
            <a:lstStyle/>
            <a:p>
              <a:pPr algn="ctr"/>
              <a:r>
                <a:rPr lang="de-DE" sz="1800" dirty="0">
                  <a:latin typeface="Arial" charset="0"/>
                  <a:cs typeface="Arial" charset="0"/>
                </a:rPr>
                <a:t>Internationalität </a:t>
              </a: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59671" y="3808507"/>
              <a:ext cx="2700000" cy="1080000"/>
            </a:xfrm>
            <a:prstGeom prst="rect">
              <a:avLst/>
            </a:prstGeom>
            <a:solidFill>
              <a:srgbClr val="D8E5F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144000" anchor="ctr"/>
            <a:lstStyle/>
            <a:p>
              <a:pPr algn="ctr"/>
              <a:r>
                <a:rPr lang="de-DE" sz="1800" dirty="0">
                  <a:latin typeface="Arial" charset="0"/>
                  <a:cs typeface="Arial" charset="0"/>
                </a:rPr>
                <a:t>Vernetzung in </a:t>
              </a:r>
            </a:p>
            <a:p>
              <a:pPr algn="ctr"/>
              <a:r>
                <a:rPr lang="de-DE" sz="1800" dirty="0">
                  <a:latin typeface="Arial" charset="0"/>
                  <a:cs typeface="Arial" charset="0"/>
                </a:rPr>
                <a:t>der Wissenschaft </a:t>
              </a:r>
            </a:p>
            <a:p>
              <a:pPr algn="ctr"/>
              <a:r>
                <a:rPr lang="de-DE" sz="1800" dirty="0">
                  <a:latin typeface="Arial" charset="0"/>
                  <a:cs typeface="Arial" charset="0"/>
                </a:rPr>
                <a:t>und mit der Praxis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323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pPr eaLnBrk="1" hangingPunct="1"/>
            <a:r>
              <a:rPr lang="de-DE" dirty="0">
                <a:latin typeface="Arial" charset="0"/>
                <a:cs typeface="Arial" charset="0"/>
              </a:rPr>
              <a:t>Auswahlkriterien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979613"/>
            <a:ext cx="7548563" cy="4618037"/>
          </a:xfrm>
        </p:spPr>
        <p:txBody>
          <a:bodyPr/>
          <a:lstStyle/>
          <a:p>
            <a:pPr marL="271463" indent="-271463">
              <a:lnSpc>
                <a:spcPct val="13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de-DE" dirty="0"/>
              <a:t>Sehr gute Noten in Abitur und besser als 2,3 in Bachelorphase 1</a:t>
            </a:r>
          </a:p>
          <a:p>
            <a:pPr marL="271463" indent="-271463">
              <a:lnSpc>
                <a:spcPct val="13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de-DE" dirty="0"/>
              <a:t>Außeruniversitäres Engagement 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dirty="0"/>
              <a:t>z. B. in Sport, Kultur, Politik, Kirche, Jugendarbeit</a:t>
            </a:r>
          </a:p>
          <a:p>
            <a:pPr marL="271463" indent="-271463">
              <a:lnSpc>
                <a:spcPct val="13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de-DE" dirty="0"/>
              <a:t>Bereits absolvierte Praktika</a:t>
            </a:r>
          </a:p>
          <a:p>
            <a:pPr marL="271463" indent="-271463">
              <a:lnSpc>
                <a:spcPct val="13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de-DE" dirty="0"/>
              <a:t>Vielseitige fächerübergreifende Interessen</a:t>
            </a:r>
          </a:p>
          <a:p>
            <a:pPr marL="271463" indent="-271463">
              <a:lnSpc>
                <a:spcPct val="13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de-DE" dirty="0"/>
              <a:t>Persönliche Eignung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  <a:defRPr/>
            </a:pPr>
            <a:r>
              <a:rPr lang="de-DE" dirty="0"/>
              <a:t>Auswahl über eine schriftliche Bewerbung und ein  Bewerbungsgespräch mit dem „Honors“-Ausschuss</a:t>
            </a:r>
          </a:p>
          <a:p>
            <a:pPr marL="0" indent="0" eaLnBrk="1" hangingPunct="1">
              <a:defRPr/>
            </a:pPr>
            <a:endParaRPr lang="de-DE" dirty="0">
              <a:latin typeface="Frutiger Next LT W1G Bold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6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Fördern und Fordern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Exzellentes Lehrangebot</a:t>
            </a:r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/>
              <a:t>„Honors“-Kurse</a:t>
            </a:r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/>
              <a:t>Renommierte Gastprofessoren aus dem In- und Ausland </a:t>
            </a:r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/>
              <a:t>„Honors“-Seminare</a:t>
            </a:r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/>
              <a:t>Entwicklung der Methodenkompetenz durch spezielle Kurse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Interdisziplinarität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-"/>
              <a:defRPr/>
            </a:pPr>
            <a:r>
              <a:rPr lang="de-DE" sz="1400" dirty="0"/>
              <a:t>„Honors“-Seminare über alle vier Studiengänge (BWL,VWL,IVWL &amp; </a:t>
            </a:r>
            <a:r>
              <a:rPr lang="de-DE" sz="1400" dirty="0" err="1"/>
              <a:t>Winfo</a:t>
            </a:r>
            <a:r>
              <a:rPr lang="de-DE" sz="1400" dirty="0"/>
              <a:t>)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-"/>
              <a:defRPr/>
            </a:pPr>
            <a:r>
              <a:rPr lang="de-DE" sz="1400" dirty="0"/>
              <a:t>„Honors“-Akademie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Vermittlung von Schlüsselqualifikationen bzw. „Soft Skills“</a:t>
            </a:r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/>
              <a:t>Kommunikations-, Präsentations- und Moderationstechniken </a:t>
            </a:r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 typeface="Symbol" panose="05050102010706020507" pitchFamily="18" charset="2"/>
              <a:buChar char="-"/>
              <a:defRPr/>
            </a:pPr>
            <a:r>
              <a:rPr lang="en-US" sz="1400" dirty="0"/>
              <a:t>Team Building</a:t>
            </a:r>
            <a:r>
              <a:rPr lang="de-DE" sz="1400" dirty="0"/>
              <a:t> und Persönlichkeitsentwicklung</a:t>
            </a:r>
          </a:p>
          <a:p>
            <a:pPr marL="0" indent="0"/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550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r>
              <a:rPr lang="de-DE" dirty="0">
                <a:latin typeface="Arial" charset="0"/>
                <a:cs typeface="Arial" charset="0"/>
              </a:rPr>
              <a:t>Fördern und Fordern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979613"/>
            <a:ext cx="7548563" cy="4618037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14375" algn="l"/>
              </a:tabLst>
              <a:defRPr/>
            </a:pPr>
            <a:r>
              <a:rPr lang="de-DE" sz="1600" dirty="0"/>
              <a:t>Hohe Betreuungsintensität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714375" algn="l"/>
              </a:tabLst>
              <a:defRPr/>
            </a:pPr>
            <a:r>
              <a:rPr lang="de-DE" sz="1400" dirty="0"/>
              <a:t>Mitglieder des „Honors“-Ausschusses 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714375" algn="l"/>
              </a:tabLst>
              <a:defRPr/>
            </a:pPr>
            <a:r>
              <a:rPr lang="de-DE" sz="1400" dirty="0"/>
              <a:t>Vier wissenschaftliche </a:t>
            </a:r>
            <a:r>
              <a:rPr lang="de-DE" sz="1400" dirty="0" smtClean="0"/>
              <a:t>Mitarbeiter („Honors“-Koordinatoren)</a:t>
            </a:r>
            <a:endParaRPr lang="de-DE" sz="1400" dirty="0"/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714375" algn="l"/>
              </a:tabLst>
              <a:defRPr/>
            </a:pPr>
            <a:r>
              <a:rPr lang="de-DE" sz="1400" dirty="0"/>
              <a:t>Ausländische Gastprofessoren im Rahmen der „Honors“-Akademie und der „</a:t>
            </a:r>
            <a:r>
              <a:rPr lang="de-DE" sz="1400" dirty="0" err="1"/>
              <a:t>Honors</a:t>
            </a:r>
            <a:r>
              <a:rPr lang="de-DE" sz="1400" dirty="0"/>
              <a:t>“-Seminare, z.B.:</a:t>
            </a:r>
          </a:p>
          <a:p>
            <a:pPr marL="989013" indent="-2317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tabLst>
                <a:tab pos="720725" algn="l"/>
                <a:tab pos="738188" algn="l"/>
              </a:tabLst>
            </a:pPr>
            <a:r>
              <a:rPr lang="en-GB" sz="1400" b="0" dirty="0"/>
              <a:t>Prof. Dr. David </a:t>
            </a:r>
            <a:r>
              <a:rPr lang="en-GB" sz="1400" b="0" dirty="0" err="1"/>
              <a:t>Balkin</a:t>
            </a:r>
            <a:r>
              <a:rPr lang="en-GB" sz="1400" b="0" dirty="0"/>
              <a:t> und Prof. </a:t>
            </a:r>
            <a:r>
              <a:rPr lang="de-DE" sz="1400" b="0" dirty="0"/>
              <a:t>Dr. Ramiro </a:t>
            </a:r>
            <a:r>
              <a:rPr lang="de-DE" sz="1400" b="0" dirty="0" err="1"/>
              <a:t>Montealegre</a:t>
            </a:r>
            <a:r>
              <a:rPr lang="de-DE" sz="1400" b="0" dirty="0"/>
              <a:t> 	 </a:t>
            </a:r>
            <a:r>
              <a:rPr lang="en-GB" sz="1400" b="0" dirty="0"/>
              <a:t>University of Colorado, USA</a:t>
            </a:r>
          </a:p>
          <a:p>
            <a:pPr marL="996950" indent="-23971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tabLst>
                <a:tab pos="720725" algn="l"/>
                <a:tab pos="738188" algn="l"/>
              </a:tabLst>
            </a:pPr>
            <a:r>
              <a:rPr lang="en-GB" sz="1400" b="0" dirty="0"/>
              <a:t>Prof. Ivan </a:t>
            </a:r>
            <a:r>
              <a:rPr lang="en-GB" sz="1400" b="0" dirty="0" err="1"/>
              <a:t>Nový</a:t>
            </a:r>
            <a:r>
              <a:rPr lang="en-GB" sz="1400" b="0" dirty="0"/>
              <a:t>, </a:t>
            </a:r>
            <a:r>
              <a:rPr lang="de-DE" sz="1400" b="0" dirty="0"/>
              <a:t>Wirtschaftsuniversität Prag, Tschechien</a:t>
            </a:r>
          </a:p>
          <a:p>
            <a:pPr marL="989013" indent="-2317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tabLst>
                <a:tab pos="720725" algn="l"/>
                <a:tab pos="738188" algn="l"/>
              </a:tabLst>
            </a:pPr>
            <a:r>
              <a:rPr lang="de-DE" sz="1400" b="0" dirty="0"/>
              <a:t>Prof. </a:t>
            </a:r>
            <a:r>
              <a:rPr lang="en-US" sz="1400" b="0" dirty="0" err="1"/>
              <a:t>Meng</a:t>
            </a:r>
            <a:r>
              <a:rPr lang="en-US" sz="1400" b="0" dirty="0"/>
              <a:t> </a:t>
            </a:r>
            <a:r>
              <a:rPr lang="en-US" sz="1400" b="0" dirty="0" err="1"/>
              <a:t>Fanchen</a:t>
            </a:r>
            <a:r>
              <a:rPr lang="en-US" sz="1400" b="0" dirty="0"/>
              <a:t>, Beijing Institute of Technology, China</a:t>
            </a:r>
            <a:endParaRPr lang="de-DE" sz="1400" dirty="0"/>
          </a:p>
          <a:p>
            <a:pPr marL="0" indent="0" eaLnBrk="1" hangingPunct="1">
              <a:defRPr/>
            </a:pPr>
            <a:endParaRPr lang="de-DE" dirty="0">
              <a:latin typeface="Frutiger Next LT W1G Bold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436688"/>
            <a:ext cx="7548563" cy="407987"/>
          </a:xfrm>
        </p:spPr>
        <p:txBody>
          <a:bodyPr/>
          <a:lstStyle/>
          <a:p>
            <a:r>
              <a:rPr lang="de-DE" dirty="0">
                <a:latin typeface="Arial" charset="0"/>
                <a:cs typeface="Arial" charset="0"/>
              </a:rPr>
              <a:t>Fördern und Fordern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983457"/>
            <a:ext cx="7548563" cy="4608810"/>
          </a:xfrm>
        </p:spPr>
        <p:txBody>
          <a:bodyPr/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DE" sz="1600" dirty="0" smtClean="0"/>
              <a:t>Internationalität</a:t>
            </a:r>
          </a:p>
          <a:p>
            <a:pPr marL="742950" lvl="1" indent="-285750">
              <a:buFont typeface="Symbol" panose="05050102010706020507" pitchFamily="18" charset="2"/>
              <a:buChar char="-"/>
              <a:defRPr/>
            </a:pPr>
            <a:r>
              <a:rPr lang="de-DE" sz="1400" dirty="0" smtClean="0"/>
              <a:t>Auslandsstudium an renommierten ausländischen Hochschulen</a:t>
            </a:r>
          </a:p>
          <a:p>
            <a:pPr marL="742950" lvl="1" indent="-285750">
              <a:buFont typeface="Symbol" panose="05050102010706020507" pitchFamily="18" charset="2"/>
              <a:buChar char="-"/>
              <a:defRPr/>
            </a:pPr>
            <a:r>
              <a:rPr lang="de-DE" sz="1400" dirty="0" smtClean="0"/>
              <a:t>Internationale Gastdozenten und Teilnehmer bei den Seminaren</a:t>
            </a:r>
          </a:p>
          <a:p>
            <a:pPr marL="742950" lvl="1" indent="-285750">
              <a:buFont typeface="Symbol" panose="05050102010706020507" pitchFamily="18" charset="2"/>
              <a:buChar char="-"/>
              <a:defRPr/>
            </a:pPr>
            <a:r>
              <a:rPr lang="de-DE" sz="1400" dirty="0" smtClean="0"/>
              <a:t>Zusammenarbeit in international besetzten Teams</a:t>
            </a:r>
          </a:p>
          <a:p>
            <a:pPr marL="742950" lvl="1" indent="-285750">
              <a:buFont typeface="Symbol" panose="05050102010706020507" pitchFamily="18" charset="2"/>
              <a:buChar char="-"/>
              <a:defRPr/>
            </a:pPr>
            <a:r>
              <a:rPr lang="de-DE" sz="1400" dirty="0" smtClean="0"/>
              <a:t>Aufnahme von ausländischen Studierenden in die „Honors“- Elitestudiengänge</a:t>
            </a:r>
          </a:p>
          <a:p>
            <a:pPr marL="0" indent="0" eaLnBrk="1" hangingPunct="1">
              <a:defRPr/>
            </a:pPr>
            <a:endParaRPr lang="de-DE" dirty="0">
              <a:latin typeface="Frutiger Next LT W1G Bold"/>
            </a:endParaRPr>
          </a:p>
        </p:txBody>
      </p:sp>
      <p:pic>
        <p:nvPicPr>
          <p:cNvPr id="28677" name="Picture 1037" descr="C:\Dokumente und Einstellungen\Administrator\Desktop\Honors-Broschüre\Logos\verwendte Logos_Bilder\ESC Ruo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9948" y="4457831"/>
            <a:ext cx="108743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038" descr="C:\Dokumente und Einstellungen\Administrator\Desktop\Honors-Broschüre\Logos\verwendte Logos_Bilder\Manchest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72600" y="2204864"/>
            <a:ext cx="1500188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22" descr="http://www-wiwi-cms.uni-regensburg.de/images/honors/KarlsUniPrag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96536" y="3501008"/>
            <a:ext cx="22320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liennummernplatzhalt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23034A-0855-4B66-9543-537159513586}" type="slidenum">
              <a:rPr lang="de-DE" smtClean="0"/>
              <a:pPr/>
              <a:t>9</a:t>
            </a:fld>
            <a:endParaRPr lang="de-DE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1162109" y="4287862"/>
            <a:ext cx="6819782" cy="2114376"/>
            <a:chOff x="713556" y="4287862"/>
            <a:chExt cx="6819782" cy="2114376"/>
          </a:xfrm>
        </p:grpSpPr>
        <p:pic>
          <p:nvPicPr>
            <p:cNvPr id="28679" name="Picture 1040" descr="C:\Dokumente und Einstellungen\Administrator\Desktop\Honors-Broschüre\Logos\boulder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36138" y="4524301"/>
              <a:ext cx="1690688" cy="54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18" descr="http://www-wiwi-cms.uni-regensburg.de/images/honors/Beijing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3556" y="4797351"/>
              <a:ext cx="1047750" cy="104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1" name="Picture 20" descr="http://www-wiwi-cms.uni-regensburg.de/images/honors/Shanghai.jpe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45181" y="4287862"/>
              <a:ext cx="866775" cy="104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3" name="Picture 26" descr="http://www-wiwi-cms.uni-regensburg.de/images/honors/WirtschaftsuniPrag.jpe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41057" y="5244601"/>
              <a:ext cx="1047750" cy="104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9"/>
            <a:srcRect l="9903" r="10865"/>
            <a:stretch/>
          </p:blipFill>
          <p:spPr>
            <a:xfrm>
              <a:off x="1946023" y="5260429"/>
              <a:ext cx="1458923" cy="1141809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82102" y="5290855"/>
              <a:ext cx="760499" cy="897811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30311" y="4525246"/>
              <a:ext cx="1003027" cy="100302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C6C6C6"/>
      </a:lt2>
      <a:accent1>
        <a:srgbClr val="8E8E8E"/>
      </a:accent1>
      <a:accent2>
        <a:srgbClr val="C6C6C6"/>
      </a:accent2>
      <a:accent3>
        <a:srgbClr val="FFFFFF"/>
      </a:accent3>
      <a:accent4>
        <a:srgbClr val="000000"/>
      </a:accent4>
      <a:accent5>
        <a:srgbClr val="C6C6C6"/>
      </a:accent5>
      <a:accent6>
        <a:srgbClr val="B3B3B3"/>
      </a:accent6>
      <a:hlink>
        <a:srgbClr val="8E8E8E"/>
      </a:hlink>
      <a:folHlink>
        <a:srgbClr val="C6C6C6"/>
      </a:folHlink>
    </a:clrScheme>
    <a:fontScheme name="Leere Prä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C6C6C6"/>
        </a:lt2>
        <a:accent1>
          <a:srgbClr val="8E8E8E"/>
        </a:accent1>
        <a:accent2>
          <a:srgbClr val="C6C6C6"/>
        </a:accent2>
        <a:accent3>
          <a:srgbClr val="FFFFFF"/>
        </a:accent3>
        <a:accent4>
          <a:srgbClr val="000000"/>
        </a:accent4>
        <a:accent5>
          <a:srgbClr val="C6C6C6"/>
        </a:accent5>
        <a:accent6>
          <a:srgbClr val="B3B3B3"/>
        </a:accent6>
        <a:hlink>
          <a:srgbClr val="8E8E8E"/>
        </a:hlink>
        <a:folHlink>
          <a:srgbClr val="C6C6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943</Words>
  <Application>Microsoft Office PowerPoint</Application>
  <PresentationFormat>Bildschirmpräsentation (4:3)</PresentationFormat>
  <Paragraphs>192</Paragraphs>
  <Slides>20</Slides>
  <Notes>3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Arial</vt:lpstr>
      <vt:lpstr>Frutiger Next LT W1G Bold</vt:lpstr>
      <vt:lpstr>Symbol</vt:lpstr>
      <vt:lpstr>Times</vt:lpstr>
      <vt:lpstr>Verdana</vt:lpstr>
      <vt:lpstr>Wingdings</vt:lpstr>
      <vt:lpstr>Leere Präsentation</vt:lpstr>
      <vt:lpstr>Das „Honors“-Bachelor-Programm an der  Fakultät für Wirtschaftswissenschaften der Universität Regensburg</vt:lpstr>
      <vt:lpstr>Entstehung der „Honors“-Studiengänge</vt:lpstr>
      <vt:lpstr>Entstehung der „Honors“-Studiengänge</vt:lpstr>
      <vt:lpstr>Das Honors-Leitbild</vt:lpstr>
      <vt:lpstr>Das Honors-Leitbild</vt:lpstr>
      <vt:lpstr>Auswahlkriterien</vt:lpstr>
      <vt:lpstr>Fördern und Fordern</vt:lpstr>
      <vt:lpstr>Fördern und Fordern</vt:lpstr>
      <vt:lpstr>Fördern und Fordern</vt:lpstr>
      <vt:lpstr>Fördern und Fordern</vt:lpstr>
      <vt:lpstr>Auswahlkriterien</vt:lpstr>
      <vt:lpstr>„Honors“ Bachelor: Struktur</vt:lpstr>
      <vt:lpstr>„Honors“ Bachelor Modul</vt:lpstr>
      <vt:lpstr>Beispiele „Honors“- Projekte (1)</vt:lpstr>
      <vt:lpstr>Beispiele „Honors“- Projekte (2)</vt:lpstr>
      <vt:lpstr>Beispiele Exkursionen</vt:lpstr>
      <vt:lpstr>Praxisorientierte Seminare und Abschlussarbeiten</vt:lpstr>
      <vt:lpstr>Sozialer Projekttag</vt:lpstr>
      <vt:lpstr>Semesterprogramm WS 2018/2019</vt:lpstr>
      <vt:lpstr>Kontakt</vt:lpstr>
    </vt:vector>
  </TitlesOfParts>
  <Company>뿿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iMac G5</dc:creator>
  <cp:lastModifiedBy>Rechenzentrum</cp:lastModifiedBy>
  <cp:revision>284</cp:revision>
  <dcterms:created xsi:type="dcterms:W3CDTF">2009-06-19T14:00:58Z</dcterms:created>
  <dcterms:modified xsi:type="dcterms:W3CDTF">2018-11-19T12:25:44Z</dcterms:modified>
</cp:coreProperties>
</file>